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258" r:id="rId3"/>
    <p:sldId id="899" r:id="rId4"/>
    <p:sldId id="519" r:id="rId5"/>
    <p:sldId id="892" r:id="rId6"/>
    <p:sldId id="902" r:id="rId7"/>
    <p:sldId id="905" r:id="rId8"/>
    <p:sldId id="906" r:id="rId9"/>
    <p:sldId id="907" r:id="rId10"/>
    <p:sldId id="908" r:id="rId11"/>
    <p:sldId id="567" r:id="rId12"/>
    <p:sldId id="910" r:id="rId13"/>
    <p:sldId id="349" r:id="rId14"/>
    <p:sldId id="903" r:id="rId1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A16"/>
    <a:srgbClr val="6575FF"/>
    <a:srgbClr val="1E366B"/>
    <a:srgbClr val="1242A0"/>
    <a:srgbClr val="33869D"/>
    <a:srgbClr val="EC9099"/>
    <a:srgbClr val="FBAFAD"/>
    <a:srgbClr val="FFBAB9"/>
    <a:srgbClr val="FEDCDB"/>
    <a:srgbClr val="EC2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DA736D-D3AB-D247-8119-BEA4EEB190CA}" v="1" dt="2020-05-15T21:32:57.4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89" autoAdjust="0"/>
    <p:restoredTop sz="84318"/>
  </p:normalViewPr>
  <p:slideViewPr>
    <p:cSldViewPr snapToGrid="0">
      <p:cViewPr varScale="1">
        <p:scale>
          <a:sx n="190" d="100"/>
          <a:sy n="190" d="100"/>
        </p:scale>
        <p:origin x="2080" y="200"/>
      </p:cViewPr>
      <p:guideLst>
        <p:guide orient="horz" pos="2160"/>
        <p:guide pos="3839"/>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22" d="100"/>
          <a:sy n="122" d="100"/>
        </p:scale>
        <p:origin x="5072" y="2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615E706-E63B-43C8-85A6-CD2D4B13A059}" type="datetimeFigureOut">
              <a:rPr lang="en-CA" smtClean="0"/>
              <a:t>2020-05-15</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F319274-A93D-4EF9-B490-720869ABC577}" type="slidenum">
              <a:rPr lang="en-CA" smtClean="0"/>
              <a:t>‹#›</a:t>
            </a:fld>
            <a:endParaRPr lang="en-CA"/>
          </a:p>
        </p:txBody>
      </p:sp>
    </p:spTree>
    <p:extLst>
      <p:ext uri="{BB962C8B-B14F-4D97-AF65-F5344CB8AC3E}">
        <p14:creationId xmlns:p14="http://schemas.microsoft.com/office/powerpoint/2010/main" val="782168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2A33136-5E3F-4D98-BCE3-5B7ED94FBCEA}" type="datetimeFigureOut">
              <a:rPr lang="en-CA" smtClean="0"/>
              <a:t>2020-05-15</a:t>
            </a:fld>
            <a:endParaRPr lang="en-CA"/>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25F23C-544D-4121-942C-F227EC341F36}" type="slidenum">
              <a:rPr lang="en-CA" smtClean="0"/>
              <a:t>‹#›</a:t>
            </a:fld>
            <a:endParaRPr lang="en-CA"/>
          </a:p>
        </p:txBody>
      </p:sp>
    </p:spTree>
    <p:extLst>
      <p:ext uri="{BB962C8B-B14F-4D97-AF65-F5344CB8AC3E}">
        <p14:creationId xmlns:p14="http://schemas.microsoft.com/office/powerpoint/2010/main" val="1614279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velopers.redhat.com/blog/2018/02/22/container-terminology-practical-introduction/"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kubernetes.io/"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25F23C-544D-4121-942C-F227EC341F36}" type="slidenum">
              <a:rPr lang="en-CA" smtClean="0"/>
              <a:t>1</a:t>
            </a:fld>
            <a:endParaRPr lang="en-CA"/>
          </a:p>
        </p:txBody>
      </p:sp>
    </p:spTree>
    <p:extLst>
      <p:ext uri="{BB962C8B-B14F-4D97-AF65-F5344CB8AC3E}">
        <p14:creationId xmlns:p14="http://schemas.microsoft.com/office/powerpoint/2010/main" val="3778418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25F23C-544D-4121-942C-F227EC341F36}" type="slidenum">
              <a:rPr lang="en-CA" smtClean="0"/>
              <a:t>12</a:t>
            </a:fld>
            <a:endParaRPr lang="en-CA"/>
          </a:p>
        </p:txBody>
      </p:sp>
    </p:spTree>
    <p:extLst>
      <p:ext uri="{BB962C8B-B14F-4D97-AF65-F5344CB8AC3E}">
        <p14:creationId xmlns:p14="http://schemas.microsoft.com/office/powerpoint/2010/main" val="1727097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25F23C-544D-4121-942C-F227EC341F36}" type="slidenum">
              <a:rPr lang="en-CA" smtClean="0"/>
              <a:t>13</a:t>
            </a:fld>
            <a:endParaRPr lang="en-CA"/>
          </a:p>
        </p:txBody>
      </p:sp>
    </p:spTree>
    <p:extLst>
      <p:ext uri="{BB962C8B-B14F-4D97-AF65-F5344CB8AC3E}">
        <p14:creationId xmlns:p14="http://schemas.microsoft.com/office/powerpoint/2010/main" val="348021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25F23C-544D-4121-942C-F227EC341F36}" type="slidenum">
              <a:rPr lang="en-CA" smtClean="0"/>
              <a:t>14</a:t>
            </a:fld>
            <a:endParaRPr lang="en-CA"/>
          </a:p>
        </p:txBody>
      </p:sp>
    </p:spTree>
    <p:extLst>
      <p:ext uri="{BB962C8B-B14F-4D97-AF65-F5344CB8AC3E}">
        <p14:creationId xmlns:p14="http://schemas.microsoft.com/office/powerpoint/2010/main" val="423596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25F23C-544D-4121-942C-F227EC341F36}" type="slidenum">
              <a:rPr lang="en-CA" smtClean="0"/>
              <a:t>2</a:t>
            </a:fld>
            <a:endParaRPr lang="en-CA"/>
          </a:p>
        </p:txBody>
      </p:sp>
    </p:spTree>
    <p:extLst>
      <p:ext uri="{BB962C8B-B14F-4D97-AF65-F5344CB8AC3E}">
        <p14:creationId xmlns:p14="http://schemas.microsoft.com/office/powerpoint/2010/main" val="1574990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25F23C-544D-4121-942C-F227EC341F36}" type="slidenum">
              <a:rPr lang="en-CA" smtClean="0"/>
              <a:t>3</a:t>
            </a:fld>
            <a:endParaRPr lang="en-CA"/>
          </a:p>
        </p:txBody>
      </p:sp>
    </p:spTree>
    <p:extLst>
      <p:ext uri="{BB962C8B-B14F-4D97-AF65-F5344CB8AC3E}">
        <p14:creationId xmlns:p14="http://schemas.microsoft.com/office/powerpoint/2010/main" val="3240333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Break a complex application into its components, have a container for the database, the front end and the backend. This allows modularity in development, things can be modified in one container and not affect the other containers</a:t>
            </a:r>
          </a:p>
          <a:p>
            <a:pPr marL="228600" lvl="0" indent="-228600">
              <a:buFont typeface="+mj-lt"/>
              <a:buAutoNum type="arabicPeriod"/>
            </a:pPr>
            <a:r>
              <a:rPr lang="en-US" dirty="0"/>
              <a:t>Where virtual machines can be gigabytes in size with an OS, containers are usually within the megabytes range</a:t>
            </a:r>
          </a:p>
          <a:p>
            <a:pPr marL="685800" lvl="1" indent="-228600">
              <a:buFont typeface="+mj-lt"/>
              <a:buAutoNum type="arabicPeriod"/>
            </a:pPr>
            <a:r>
              <a:rPr lang="en-US" dirty="0"/>
              <a:t>Containers also require less resources in general to run as they don’t need resources for a complete OS</a:t>
            </a:r>
          </a:p>
          <a:p>
            <a:pPr marL="685800" lvl="1" indent="-228600">
              <a:buFont typeface="+mj-lt"/>
              <a:buAutoNum type="arabicPeriod"/>
            </a:pPr>
            <a:r>
              <a:rPr lang="en-US" dirty="0"/>
              <a:t>Since there is no OS to boot up, containers can start up incredibly fast, usually close to the time it takes for the app within the container to start</a:t>
            </a:r>
          </a:p>
          <a:p>
            <a:pPr marL="228600" indent="-228600">
              <a:buFont typeface="+mj-lt"/>
              <a:buAutoNum type="arabicPeriod"/>
            </a:pPr>
            <a:r>
              <a:rPr lang="en-US" dirty="0"/>
              <a:t>There are endless times where small variations in different environments affect how a piece of software performs on different systems</a:t>
            </a:r>
          </a:p>
          <a:p>
            <a:pPr marL="685800" lvl="1" indent="-228600">
              <a:buFont typeface="+mj-lt"/>
              <a:buAutoNum type="arabicPeriod"/>
            </a:pPr>
            <a:r>
              <a:rPr lang="en-US" dirty="0"/>
              <a:t>Item developed for Debian might not work on RedHat Enterprise Linux.</a:t>
            </a:r>
          </a:p>
          <a:p>
            <a:pPr marL="685800" lvl="1" indent="-228600">
              <a:buFont typeface="+mj-lt"/>
              <a:buAutoNum type="arabicPeriod"/>
            </a:pPr>
            <a:r>
              <a:rPr lang="en-US" dirty="0"/>
              <a:t>Software built with a package of a certain version may break when there is an update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Containers “contain” the application and all the dependencies/libraries required for the application to run. This means that in theory it can be brought into any container environment running on any system, allowing them to be deployed consistently every time</a:t>
            </a:r>
          </a:p>
          <a:p>
            <a:pPr marL="228600" lvl="0" indent="-228600">
              <a:buFont typeface="+mj-lt"/>
              <a:buAutoNum type="arabicPeriod"/>
            </a:pPr>
            <a:r>
              <a:rPr lang="en-US" dirty="0"/>
              <a:t>The Open Containers Initiative was a standard that was introduced to allow for interoperability and accessibility across various platforms and cloud providers</a:t>
            </a:r>
          </a:p>
          <a:p>
            <a:pPr marL="685800" lvl="1" indent="-228600">
              <a:buFont typeface="+mj-lt"/>
              <a:buAutoNum type="arabicPeriod"/>
            </a:pPr>
            <a:r>
              <a:rPr lang="en-US" dirty="0"/>
              <a:t>Docker is the most popular implementation of containers, there are others like CRI-O and RKT</a:t>
            </a:r>
          </a:p>
          <a:p>
            <a:pPr marL="685800" lvl="1" indent="-228600">
              <a:buFont typeface="+mj-lt"/>
              <a:buAutoNum type="arabicPeriod"/>
            </a:pPr>
            <a:r>
              <a:rPr lang="en-US" dirty="0"/>
              <a:t>Docker created docker hub, the “app store” of containers</a:t>
            </a:r>
          </a:p>
          <a:p>
            <a:pPr marL="228600" lvl="0" indent="-228600">
              <a:buFont typeface="+mj-lt"/>
              <a:buAutoNum type="arabicPeriod"/>
            </a:pPr>
            <a:endParaRPr lang="en-US" dirty="0"/>
          </a:p>
          <a:p>
            <a:pPr marL="0" lvl="0" indent="0">
              <a:buFont typeface="+mj-lt"/>
              <a:buNone/>
            </a:pPr>
            <a:r>
              <a:rPr lang="en-US" noProof="0" dirty="0"/>
              <a:t>A good reference for containers and its terminology: </a:t>
            </a:r>
            <a:r>
              <a:rPr lang="en-CA" noProof="0" dirty="0">
                <a:hlinkClick r:id="rId3"/>
              </a:rPr>
              <a:t>https://developers.redhat.com/blog/2018/02/22/container-terminology-practical-introduction/</a:t>
            </a:r>
            <a:endParaRPr lang="en-US" noProof="0" dirty="0"/>
          </a:p>
          <a:p>
            <a:pPr marL="228600" lvl="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B325F23C-544D-4121-942C-F227EC341F36}" type="slidenum">
              <a:rPr lang="en-CA" smtClean="0"/>
              <a:t>4</a:t>
            </a:fld>
            <a:endParaRPr lang="en-CA"/>
          </a:p>
        </p:txBody>
      </p:sp>
    </p:spTree>
    <p:extLst>
      <p:ext uri="{BB962C8B-B14F-4D97-AF65-F5344CB8AC3E}">
        <p14:creationId xmlns:p14="http://schemas.microsoft.com/office/powerpoint/2010/main" val="3733986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Project website: </a:t>
            </a:r>
            <a:r>
              <a:rPr lang="en-CA" dirty="0">
                <a:hlinkClick r:id="rId3"/>
              </a:rPr>
              <a:t>https://kubernetes.io/</a:t>
            </a:r>
            <a:endParaRPr lang="en-US" dirty="0"/>
          </a:p>
          <a:p>
            <a:pPr marL="171450" indent="-171450">
              <a:buFont typeface="Arial" panose="020B0604020202020204" pitchFamily="34" charset="0"/>
              <a:buChar char="•"/>
            </a:pPr>
            <a:r>
              <a:rPr lang="en-US" dirty="0"/>
              <a:t>Greek for governor or helmsman</a:t>
            </a:r>
          </a:p>
          <a:p>
            <a:pPr marL="171450" indent="-171450">
              <a:buFont typeface="Arial" panose="020B0604020202020204" pitchFamily="34" charset="0"/>
              <a:buChar char="•"/>
            </a:pPr>
            <a:r>
              <a:rPr lang="en-US" dirty="0"/>
              <a:t>Google Borg was Google’s containerized application orchestrator</a:t>
            </a:r>
          </a:p>
          <a:p>
            <a:pPr marL="171450" indent="-171450">
              <a:buFont typeface="Arial" panose="020B0604020202020204" pitchFamily="34" charset="0"/>
              <a:buChar char="•"/>
            </a:pPr>
            <a:r>
              <a:rPr lang="en-US" dirty="0"/>
              <a:t>Some of the same engineers that worked on Borg learned a lot of important things from Google’s large-scale environment</a:t>
            </a:r>
          </a:p>
        </p:txBody>
      </p:sp>
      <p:sp>
        <p:nvSpPr>
          <p:cNvPr id="4" name="Slide Number Placeholder 3"/>
          <p:cNvSpPr>
            <a:spLocks noGrp="1"/>
          </p:cNvSpPr>
          <p:nvPr>
            <p:ph type="sldNum" sz="quarter" idx="5"/>
          </p:nvPr>
        </p:nvSpPr>
        <p:spPr/>
        <p:txBody>
          <a:bodyPr/>
          <a:lstStyle/>
          <a:p>
            <a:fld id="{B325F23C-544D-4121-942C-F227EC341F36}" type="slidenum">
              <a:rPr lang="en-CA" smtClean="0"/>
              <a:t>5</a:t>
            </a:fld>
            <a:endParaRPr lang="en-CA"/>
          </a:p>
        </p:txBody>
      </p:sp>
    </p:spTree>
    <p:extLst>
      <p:ext uri="{BB962C8B-B14F-4D97-AF65-F5344CB8AC3E}">
        <p14:creationId xmlns:p14="http://schemas.microsoft.com/office/powerpoint/2010/main" val="3209036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25F23C-544D-4121-942C-F227EC341F36}" type="slidenum">
              <a:rPr lang="en-CA" smtClean="0"/>
              <a:t>6</a:t>
            </a:fld>
            <a:endParaRPr lang="en-CA"/>
          </a:p>
        </p:txBody>
      </p:sp>
    </p:spTree>
    <p:extLst>
      <p:ext uri="{BB962C8B-B14F-4D97-AF65-F5344CB8AC3E}">
        <p14:creationId xmlns:p14="http://schemas.microsoft.com/office/powerpoint/2010/main" val="1415894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25F23C-544D-4121-942C-F227EC341F36}" type="slidenum">
              <a:rPr lang="en-CA" smtClean="0"/>
              <a:t>8</a:t>
            </a:fld>
            <a:endParaRPr lang="en-CA"/>
          </a:p>
        </p:txBody>
      </p:sp>
    </p:spTree>
    <p:extLst>
      <p:ext uri="{BB962C8B-B14F-4D97-AF65-F5344CB8AC3E}">
        <p14:creationId xmlns:p14="http://schemas.microsoft.com/office/powerpoint/2010/main" val="1968668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25F23C-544D-4121-942C-F227EC341F36}" type="slidenum">
              <a:rPr lang="en-CA" smtClean="0"/>
              <a:t>10</a:t>
            </a:fld>
            <a:endParaRPr lang="en-CA"/>
          </a:p>
        </p:txBody>
      </p:sp>
    </p:spTree>
    <p:extLst>
      <p:ext uri="{BB962C8B-B14F-4D97-AF65-F5344CB8AC3E}">
        <p14:creationId xmlns:p14="http://schemas.microsoft.com/office/powerpoint/2010/main" val="1807559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25F23C-544D-4121-942C-F227EC341F36}" type="slidenum">
              <a:rPr lang="en-CA" smtClean="0"/>
              <a:t>11</a:t>
            </a:fld>
            <a:endParaRPr lang="en-CA"/>
          </a:p>
        </p:txBody>
      </p:sp>
    </p:spTree>
    <p:extLst>
      <p:ext uri="{BB962C8B-B14F-4D97-AF65-F5344CB8AC3E}">
        <p14:creationId xmlns:p14="http://schemas.microsoft.com/office/powerpoint/2010/main" val="29009172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25000" y="1371600"/>
            <a:ext cx="5728877" cy="2508275"/>
          </a:xfrm>
          <a:prstGeom prst="rect">
            <a:avLst/>
          </a:prstGeom>
        </p:spPr>
      </p:pic>
      <p:sp>
        <p:nvSpPr>
          <p:cNvPr id="2" name="Title 1"/>
          <p:cNvSpPr>
            <a:spLocks noGrp="1" noChangeAspect="1"/>
          </p:cNvSpPr>
          <p:nvPr>
            <p:ph type="ctrTitle" hasCustomPrompt="1"/>
          </p:nvPr>
        </p:nvSpPr>
        <p:spPr>
          <a:xfrm>
            <a:off x="4037012" y="4599236"/>
            <a:ext cx="7924801" cy="762000"/>
          </a:xfrm>
        </p:spPr>
        <p:txBody>
          <a:bodyPr wrap="square" lIns="0" tIns="0" rIns="0" bIns="0" anchor="ctr">
            <a:normAutofit/>
          </a:bodyPr>
          <a:lstStyle>
            <a:lvl1pPr algn="r" defTabSz="914400" rtl="0" eaLnBrk="1" latinLnBrk="0" hangingPunct="1">
              <a:lnSpc>
                <a:spcPct val="80000"/>
              </a:lnSpc>
              <a:spcBef>
                <a:spcPct val="0"/>
              </a:spcBef>
              <a:buNone/>
              <a:defRPr lang="en-CA" sz="6000" b="1" kern="1200" cap="small" baseline="0" dirty="0">
                <a:solidFill>
                  <a:schemeClr val="tx1"/>
                </a:solidFill>
                <a:latin typeface="Myriad Pro Cond" panose="020B0506030403020204" pitchFamily="34" charset="0"/>
                <a:ea typeface="+mj-ea"/>
                <a:cs typeface="+mj-cs"/>
              </a:defRPr>
            </a:lvl1pPr>
          </a:lstStyle>
          <a:p>
            <a:r>
              <a:rPr lang="en-US" dirty="0"/>
              <a:t>Click to add Title</a:t>
            </a:r>
            <a:endParaRPr lang="en-CA" dirty="0"/>
          </a:p>
        </p:txBody>
      </p:sp>
      <p:sp>
        <p:nvSpPr>
          <p:cNvPr id="4" name="Text Placeholder 3"/>
          <p:cNvSpPr>
            <a:spLocks noGrp="1"/>
          </p:cNvSpPr>
          <p:nvPr>
            <p:ph type="body" sz="quarter" idx="10" hasCustomPrompt="1"/>
          </p:nvPr>
        </p:nvSpPr>
        <p:spPr>
          <a:xfrm>
            <a:off x="4037012" y="5371653"/>
            <a:ext cx="7916865" cy="533400"/>
          </a:xfrm>
        </p:spPr>
        <p:txBody>
          <a:bodyPr lIns="0" rIns="0">
            <a:noAutofit/>
          </a:bodyPr>
          <a:lstStyle>
            <a:lvl1pPr marL="0" indent="0" algn="r" defTabSz="914400" rtl="0" eaLnBrk="1" latinLnBrk="0" hangingPunct="1">
              <a:lnSpc>
                <a:spcPct val="80000"/>
              </a:lnSpc>
              <a:spcBef>
                <a:spcPct val="0"/>
              </a:spcBef>
              <a:buNone/>
              <a:defRPr lang="en-CA" sz="4000" b="0" kern="1200" cap="small" baseline="0" dirty="0">
                <a:solidFill>
                  <a:schemeClr val="tx1"/>
                </a:solidFill>
                <a:latin typeface="Myriad Pro Cond" panose="020B0506030403020204" pitchFamily="34" charset="0"/>
                <a:ea typeface="+mj-ea"/>
                <a:cs typeface="+mj-cs"/>
              </a:defRPr>
            </a:lvl1pPr>
          </a:lstStyle>
          <a:p>
            <a:pPr lvl="0"/>
            <a:r>
              <a:rPr lang="en-US" dirty="0"/>
              <a:t>Click to add presenter’s name, date</a:t>
            </a:r>
            <a:endParaRPr lang="en-CA" dirty="0"/>
          </a:p>
        </p:txBody>
      </p:sp>
    </p:spTree>
    <p:extLst>
      <p:ext uri="{BB962C8B-B14F-4D97-AF65-F5344CB8AC3E}">
        <p14:creationId xmlns:p14="http://schemas.microsoft.com/office/powerpoint/2010/main" val="3547551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FOOTER-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2"/>
            <a:ext cx="12192000" cy="6858000"/>
          </a:xfrm>
          <a:prstGeom prst="rect">
            <a:avLst/>
          </a:prstGeom>
        </p:spPr>
      </p:pic>
      <p:cxnSp>
        <p:nvCxnSpPr>
          <p:cNvPr id="9" name="Straight Connector 8"/>
          <p:cNvCxnSpPr/>
          <p:nvPr userDrawn="1"/>
        </p:nvCxnSpPr>
        <p:spPr>
          <a:xfrm>
            <a:off x="0" y="6035040"/>
            <a:ext cx="12192001" cy="0"/>
          </a:xfrm>
          <a:prstGeom prst="line">
            <a:avLst/>
          </a:prstGeom>
          <a:ln w="25400">
            <a:solidFill>
              <a:srgbClr val="EC2028"/>
            </a:solidFill>
          </a:ln>
        </p:spPr>
        <p:style>
          <a:lnRef idx="1">
            <a:schemeClr val="accent1"/>
          </a:lnRef>
          <a:fillRef idx="0">
            <a:schemeClr val="accent1"/>
          </a:fillRef>
          <a:effectRef idx="0">
            <a:schemeClr val="accent1"/>
          </a:effectRef>
          <a:fontRef idx="minor">
            <a:schemeClr val="tx1"/>
          </a:fontRef>
        </p:style>
      </p:cxnSp>
      <p:sp>
        <p:nvSpPr>
          <p:cNvPr id="4" name="Rectangle 3"/>
          <p:cNvSpPr/>
          <p:nvPr userDrawn="1"/>
        </p:nvSpPr>
        <p:spPr>
          <a:xfrm>
            <a:off x="0" y="6035040"/>
            <a:ext cx="12192001" cy="822960"/>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US"/>
              <a:t>Click to edit Master title style</a:t>
            </a:r>
            <a:endParaRPr lang="en-CA" dirty="0"/>
          </a:p>
        </p:txBody>
      </p:sp>
      <p:sp>
        <p:nvSpPr>
          <p:cNvPr id="3" name="Content Placeholder 2"/>
          <p:cNvSpPr>
            <a:spLocks noGrp="1"/>
          </p:cNvSpPr>
          <p:nvPr>
            <p:ph idx="1"/>
          </p:nvPr>
        </p:nvSpPr>
        <p:spPr>
          <a:xfrm>
            <a:off x="457200" y="1600203"/>
            <a:ext cx="11201400" cy="4343398"/>
          </a:xfrm>
        </p:spPr>
        <p:txBody>
          <a:bodyPr/>
          <a:lstStyle>
            <a:lvl1pPr>
              <a:lnSpc>
                <a:spcPct val="120000"/>
              </a:lnSpc>
              <a:defRPr sz="2400">
                <a:solidFill>
                  <a:schemeClr val="tx1">
                    <a:lumMod val="85000"/>
                    <a:lumOff val="15000"/>
                  </a:schemeClr>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0" name="Slide Number Placeholder 9"/>
          <p:cNvSpPr>
            <a:spLocks noGrp="1"/>
          </p:cNvSpPr>
          <p:nvPr>
            <p:ph type="sldNum" sz="quarter" idx="10"/>
          </p:nvPr>
        </p:nvSpPr>
        <p:spPr/>
        <p:txBody>
          <a:bodyPr/>
          <a:lstStyle/>
          <a:p>
            <a:fld id="{60BFB0ED-3275-48CC-9BA4-9511EB3928E5}" type="slidenum">
              <a:rPr lang="en-CA" smtClean="0"/>
              <a:pPr/>
              <a:t>‹#›</a:t>
            </a:fld>
            <a:endParaRPr lang="en-CA"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06639" y="6199679"/>
            <a:ext cx="1124268" cy="505921"/>
          </a:xfrm>
          <a:prstGeom prst="rect">
            <a:avLst/>
          </a:prstGeom>
        </p:spPr>
      </p:pic>
      <p:cxnSp>
        <p:nvCxnSpPr>
          <p:cNvPr id="12" name="Straight Connector 11"/>
          <p:cNvCxnSpPr/>
          <p:nvPr userDrawn="1"/>
        </p:nvCxnSpPr>
        <p:spPr>
          <a:xfrm>
            <a:off x="-3176" y="6096000"/>
            <a:ext cx="12192001"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6809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FOOTER_Title and Content - No Watermark">
    <p:spTree>
      <p:nvGrpSpPr>
        <p:cNvPr id="1" name=""/>
        <p:cNvGrpSpPr/>
        <p:nvPr/>
      </p:nvGrpSpPr>
      <p:grpSpPr>
        <a:xfrm>
          <a:off x="0" y="0"/>
          <a:ext cx="0" cy="0"/>
          <a:chOff x="0" y="0"/>
          <a:chExt cx="0" cy="0"/>
        </a:xfrm>
      </p:grpSpPr>
      <p:sp>
        <p:nvSpPr>
          <p:cNvPr id="6" name="Rectangle 5"/>
          <p:cNvSpPr/>
          <p:nvPr userDrawn="1"/>
        </p:nvSpPr>
        <p:spPr>
          <a:xfrm>
            <a:off x="0" y="6035040"/>
            <a:ext cx="12192001" cy="822960"/>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 name="Straight Connector 4"/>
          <p:cNvCxnSpPr/>
          <p:nvPr userDrawn="1"/>
        </p:nvCxnSpPr>
        <p:spPr>
          <a:xfrm>
            <a:off x="0" y="6035040"/>
            <a:ext cx="12192001" cy="0"/>
          </a:xfrm>
          <a:prstGeom prst="line">
            <a:avLst/>
          </a:prstGeom>
          <a:ln w="25400">
            <a:solidFill>
              <a:srgbClr val="EC2028"/>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CA" dirty="0"/>
          </a:p>
        </p:txBody>
      </p:sp>
      <p:sp>
        <p:nvSpPr>
          <p:cNvPr id="3" name="Content Placeholder 2"/>
          <p:cNvSpPr>
            <a:spLocks noGrp="1"/>
          </p:cNvSpPr>
          <p:nvPr>
            <p:ph idx="1"/>
          </p:nvPr>
        </p:nvSpPr>
        <p:spPr>
          <a:xfrm>
            <a:off x="457200" y="1600203"/>
            <a:ext cx="11201400" cy="434339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Slide Number Placeholder 3"/>
          <p:cNvSpPr>
            <a:spLocks noGrp="1"/>
          </p:cNvSpPr>
          <p:nvPr>
            <p:ph type="sldNum" sz="quarter" idx="10"/>
          </p:nvPr>
        </p:nvSpPr>
        <p:spPr/>
        <p:txBody>
          <a:bodyPr/>
          <a:lstStyle/>
          <a:p>
            <a:fld id="{60BFB0ED-3275-48CC-9BA4-9511EB3928E5}" type="slidenum">
              <a:rPr lang="en-CA" smtClean="0"/>
              <a:pPr/>
              <a:t>‹#›</a:t>
            </a:fld>
            <a:endParaRPr lang="en-CA"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6639" y="6199679"/>
            <a:ext cx="1124268" cy="505921"/>
          </a:xfrm>
          <a:prstGeom prst="rect">
            <a:avLst/>
          </a:prstGeom>
        </p:spPr>
      </p:pic>
      <p:cxnSp>
        <p:nvCxnSpPr>
          <p:cNvPr id="9" name="Straight Connector 8"/>
          <p:cNvCxnSpPr/>
          <p:nvPr userDrawn="1"/>
        </p:nvCxnSpPr>
        <p:spPr>
          <a:xfrm>
            <a:off x="-3176" y="6096000"/>
            <a:ext cx="12192001"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4793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80B99-5002-D24D-B9D0-445D613D6464}"/>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57DDC702-78CC-8D43-B715-6C7D4278F4ED}"/>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FDF7A8-7D76-4E4A-9304-B2DF459B9BC2}"/>
              </a:ext>
            </a:extLst>
          </p:cNvPr>
          <p:cNvSpPr>
            <a:spLocks noGrp="1"/>
          </p:cNvSpPr>
          <p:nvPr>
            <p:ph type="dt" sz="half" idx="10"/>
          </p:nvPr>
        </p:nvSpPr>
        <p:spPr/>
        <p:txBody>
          <a:bodyPr/>
          <a:lstStyle/>
          <a:p>
            <a:fld id="{935CA85E-7008-F141-8FDD-B1664CEE12D7}" type="datetimeFigureOut">
              <a:rPr lang="en-US" smtClean="0"/>
              <a:t>5/15/20</a:t>
            </a:fld>
            <a:endParaRPr lang="en-US"/>
          </a:p>
        </p:txBody>
      </p:sp>
      <p:sp>
        <p:nvSpPr>
          <p:cNvPr id="5" name="Footer Placeholder 4">
            <a:extLst>
              <a:ext uri="{FF2B5EF4-FFF2-40B4-BE49-F238E27FC236}">
                <a16:creationId xmlns:a16="http://schemas.microsoft.com/office/drawing/2014/main" id="{6EE70389-ED75-5843-B7F0-5C24295D4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743B0D-9871-2444-9BF9-006B90F5DC37}"/>
              </a:ext>
            </a:extLst>
          </p:cNvPr>
          <p:cNvSpPr>
            <a:spLocks noGrp="1"/>
          </p:cNvSpPr>
          <p:nvPr>
            <p:ph type="sldNum" sz="quarter" idx="12"/>
          </p:nvPr>
        </p:nvSpPr>
        <p:spPr/>
        <p:txBody>
          <a:bodyPr/>
          <a:lstStyle/>
          <a:p>
            <a:fld id="{EA77E41C-8121-4749-BEE2-1FDCE3DD108A}" type="slidenum">
              <a:rPr lang="en-US" smtClean="0"/>
              <a:t>‹#›</a:t>
            </a:fld>
            <a:endParaRPr lang="en-US"/>
          </a:p>
        </p:txBody>
      </p:sp>
    </p:spTree>
    <p:extLst>
      <p:ext uri="{BB962C8B-B14F-4D97-AF65-F5344CB8AC3E}">
        <p14:creationId xmlns:p14="http://schemas.microsoft.com/office/powerpoint/2010/main" val="2622448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075612" y="893"/>
            <a:ext cx="4113214" cy="6856214"/>
          </a:xfrm>
          <a:prstGeom prst="rect">
            <a:avLst/>
          </a:prstGeom>
        </p:spPr>
      </p:pic>
      <p:sp>
        <p:nvSpPr>
          <p:cNvPr id="2" name="Title 1"/>
          <p:cNvSpPr>
            <a:spLocks noGrp="1"/>
          </p:cNvSpPr>
          <p:nvPr>
            <p:ph type="title"/>
          </p:nvPr>
        </p:nvSpPr>
        <p:spPr>
          <a:xfrm>
            <a:off x="6551612" y="2743200"/>
            <a:ext cx="4800757" cy="3314701"/>
          </a:xfrm>
        </p:spPr>
        <p:txBody>
          <a:bodyPr anchor="t">
            <a:normAutofit/>
          </a:bodyPr>
          <a:lstStyle>
            <a:lvl1pPr algn="l">
              <a:lnSpc>
                <a:spcPct val="80000"/>
              </a:lnSpc>
              <a:defRPr lang="en-CA" sz="6000" b="1" kern="1200" cap="small" baseline="0" dirty="0">
                <a:solidFill>
                  <a:schemeClr val="tx1"/>
                </a:solidFill>
                <a:latin typeface="Myriad Pro Cond" panose="020B0506030403020204" pitchFamily="34" charset="0"/>
                <a:ea typeface="+mj-ea"/>
                <a:cs typeface="+mj-cs"/>
              </a:defRPr>
            </a:lvl1pPr>
          </a:lstStyle>
          <a:p>
            <a:r>
              <a:rPr lang="en-US"/>
              <a:t>Click to edit Master title style</a:t>
            </a:r>
            <a:endParaRPr lang="en-CA"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818812" y="152400"/>
            <a:ext cx="1258887" cy="566499"/>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 y="893"/>
            <a:ext cx="6094412" cy="6856214"/>
          </a:xfrm>
          <a:prstGeom prst="rect">
            <a:avLst/>
          </a:prstGeom>
        </p:spPr>
      </p:pic>
    </p:spTree>
    <p:extLst>
      <p:ext uri="{BB962C8B-B14F-4D97-AF65-F5344CB8AC3E}">
        <p14:creationId xmlns:p14="http://schemas.microsoft.com/office/powerpoint/2010/main" val="1129134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HEADER_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2"/>
            <a:ext cx="12192000" cy="6858000"/>
          </a:xfrm>
          <a:prstGeom prst="rect">
            <a:avLst/>
          </a:prstGeom>
        </p:spPr>
      </p:pic>
      <p:cxnSp>
        <p:nvCxnSpPr>
          <p:cNvPr id="7" name="Straight Connector 6"/>
          <p:cNvCxnSpPr/>
          <p:nvPr userDrawn="1"/>
        </p:nvCxnSpPr>
        <p:spPr>
          <a:xfrm>
            <a:off x="0" y="1515129"/>
            <a:ext cx="12192001" cy="0"/>
          </a:xfrm>
          <a:prstGeom prst="line">
            <a:avLst/>
          </a:prstGeom>
          <a:ln w="25400">
            <a:solidFill>
              <a:srgbClr val="EC2028"/>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0" y="892"/>
            <a:ext cx="12192001" cy="1507868"/>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a:xfrm>
            <a:off x="457200" y="274638"/>
            <a:ext cx="9599612" cy="1143000"/>
          </a:xfrm>
        </p:spPr>
        <p:txBody>
          <a:bodyPr/>
          <a:lstStyle>
            <a:lvl1pPr>
              <a:defRPr lang="en-CA" dirty="0"/>
            </a:lvl1pPr>
          </a:lstStyle>
          <a:p>
            <a:r>
              <a:rPr lang="en-US"/>
              <a:t>Click to edit Master title style</a:t>
            </a:r>
            <a:endParaRPr lang="en-CA" dirty="0"/>
          </a:p>
        </p:txBody>
      </p:sp>
      <p:sp>
        <p:nvSpPr>
          <p:cNvPr id="3" name="Content Placeholder 2"/>
          <p:cNvSpPr>
            <a:spLocks noGrp="1"/>
          </p:cNvSpPr>
          <p:nvPr>
            <p:ph idx="1"/>
          </p:nvPr>
        </p:nvSpPr>
        <p:spPr>
          <a:xfrm>
            <a:off x="457200" y="1600203"/>
            <a:ext cx="11201400" cy="4343398"/>
          </a:xfrm>
        </p:spPr>
        <p:txBody>
          <a:bodyPr/>
          <a:lstStyle>
            <a:lvl1pPr>
              <a:lnSpc>
                <a:spcPct val="120000"/>
              </a:lnSpc>
              <a:defRPr sz="2400">
                <a:solidFill>
                  <a:schemeClr val="tx1">
                    <a:lumMod val="85000"/>
                    <a:lumOff val="15000"/>
                  </a:schemeClr>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10229" y="533400"/>
            <a:ext cx="1124268" cy="505921"/>
          </a:xfrm>
          <a:prstGeom prst="rect">
            <a:avLst/>
          </a:prstGeom>
        </p:spPr>
      </p:pic>
      <p:cxnSp>
        <p:nvCxnSpPr>
          <p:cNvPr id="10" name="Straight Connector 9"/>
          <p:cNvCxnSpPr/>
          <p:nvPr userDrawn="1"/>
        </p:nvCxnSpPr>
        <p:spPr>
          <a:xfrm>
            <a:off x="-1588" y="1447800"/>
            <a:ext cx="12192001"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016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HEADER_Title and Content - No Watermark">
    <p:spTree>
      <p:nvGrpSpPr>
        <p:cNvPr id="1" name=""/>
        <p:cNvGrpSpPr/>
        <p:nvPr/>
      </p:nvGrpSpPr>
      <p:grpSpPr>
        <a:xfrm>
          <a:off x="0" y="0"/>
          <a:ext cx="0" cy="0"/>
          <a:chOff x="0" y="0"/>
          <a:chExt cx="0" cy="0"/>
        </a:xfrm>
      </p:grpSpPr>
      <p:cxnSp>
        <p:nvCxnSpPr>
          <p:cNvPr id="5" name="Straight Connector 4"/>
          <p:cNvCxnSpPr/>
          <p:nvPr userDrawn="1"/>
        </p:nvCxnSpPr>
        <p:spPr>
          <a:xfrm>
            <a:off x="0" y="1515129"/>
            <a:ext cx="12192001" cy="0"/>
          </a:xfrm>
          <a:prstGeom prst="line">
            <a:avLst/>
          </a:prstGeom>
          <a:ln w="25400">
            <a:solidFill>
              <a:srgbClr val="EC2028"/>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0" y="892"/>
            <a:ext cx="12192001" cy="1507868"/>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a:xfrm>
            <a:off x="457200" y="274638"/>
            <a:ext cx="9599612" cy="1143000"/>
          </a:xfrm>
        </p:spPr>
        <p:txBody>
          <a:bodyPr/>
          <a:lstStyle/>
          <a:p>
            <a:r>
              <a:rPr lang="en-US"/>
              <a:t>Click to edit Master title style</a:t>
            </a:r>
            <a:endParaRPr lang="en-CA" dirty="0"/>
          </a:p>
        </p:txBody>
      </p:sp>
      <p:sp>
        <p:nvSpPr>
          <p:cNvPr id="3" name="Content Placeholder 2"/>
          <p:cNvSpPr>
            <a:spLocks noGrp="1"/>
          </p:cNvSpPr>
          <p:nvPr>
            <p:ph idx="1"/>
          </p:nvPr>
        </p:nvSpPr>
        <p:spPr>
          <a:xfrm>
            <a:off x="457200" y="1600203"/>
            <a:ext cx="11201400" cy="434339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10229" y="533400"/>
            <a:ext cx="1124268" cy="505921"/>
          </a:xfrm>
          <a:prstGeom prst="rect">
            <a:avLst/>
          </a:prstGeom>
        </p:spPr>
      </p:pic>
      <p:cxnSp>
        <p:nvCxnSpPr>
          <p:cNvPr id="7" name="Straight Connector 6"/>
          <p:cNvCxnSpPr/>
          <p:nvPr userDrawn="1"/>
        </p:nvCxnSpPr>
        <p:spPr>
          <a:xfrm>
            <a:off x="-1588" y="1447800"/>
            <a:ext cx="12192001"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3523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HEADER_Two Content">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2"/>
            <a:ext cx="12192000" cy="6858000"/>
          </a:xfrm>
          <a:prstGeom prst="rect">
            <a:avLst/>
          </a:prstGeom>
        </p:spPr>
      </p:pic>
      <p:cxnSp>
        <p:nvCxnSpPr>
          <p:cNvPr id="8" name="Straight Connector 7"/>
          <p:cNvCxnSpPr/>
          <p:nvPr userDrawn="1"/>
        </p:nvCxnSpPr>
        <p:spPr>
          <a:xfrm>
            <a:off x="0" y="1515129"/>
            <a:ext cx="12192001" cy="0"/>
          </a:xfrm>
          <a:prstGeom prst="line">
            <a:avLst/>
          </a:prstGeom>
          <a:ln w="25400">
            <a:solidFill>
              <a:srgbClr val="EC2028"/>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0" y="892"/>
            <a:ext cx="12192001" cy="1507868"/>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Content Placeholder 2"/>
          <p:cNvSpPr>
            <a:spLocks noGrp="1"/>
          </p:cNvSpPr>
          <p:nvPr>
            <p:ph sz="half" idx="1"/>
          </p:nvPr>
        </p:nvSpPr>
        <p:spPr>
          <a:xfrm>
            <a:off x="457200" y="1600200"/>
            <a:ext cx="5383398" cy="4343400"/>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Content Placeholder 3"/>
          <p:cNvSpPr>
            <a:spLocks noGrp="1"/>
          </p:cNvSpPr>
          <p:nvPr>
            <p:ph sz="half" idx="2"/>
          </p:nvPr>
        </p:nvSpPr>
        <p:spPr>
          <a:xfrm>
            <a:off x="6273614" y="1600201"/>
            <a:ext cx="5383398" cy="4343400"/>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7" name="Title 1"/>
          <p:cNvSpPr>
            <a:spLocks noGrp="1"/>
          </p:cNvSpPr>
          <p:nvPr>
            <p:ph type="title"/>
          </p:nvPr>
        </p:nvSpPr>
        <p:spPr>
          <a:xfrm>
            <a:off x="457200" y="274638"/>
            <a:ext cx="9599612" cy="1143000"/>
          </a:xfrm>
        </p:spPr>
        <p:txBody>
          <a:bodyPr/>
          <a:lstStyle/>
          <a:p>
            <a:r>
              <a:rPr lang="en-US"/>
              <a:t>Click to edit Master title style</a:t>
            </a:r>
            <a:endParaRPr lang="en-CA"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10229" y="533400"/>
            <a:ext cx="1124268" cy="505921"/>
          </a:xfrm>
          <a:prstGeom prst="rect">
            <a:avLst/>
          </a:prstGeom>
        </p:spPr>
      </p:pic>
      <p:cxnSp>
        <p:nvCxnSpPr>
          <p:cNvPr id="10" name="Straight Connector 9"/>
          <p:cNvCxnSpPr/>
          <p:nvPr userDrawn="1"/>
        </p:nvCxnSpPr>
        <p:spPr>
          <a:xfrm>
            <a:off x="-1588" y="1447800"/>
            <a:ext cx="12192001"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455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ADER_Image Lef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2"/>
            <a:ext cx="12192000" cy="6858000"/>
          </a:xfrm>
          <a:prstGeom prst="rect">
            <a:avLst/>
          </a:prstGeom>
        </p:spPr>
      </p:pic>
      <p:sp>
        <p:nvSpPr>
          <p:cNvPr id="12" name="Rectangle 11"/>
          <p:cNvSpPr/>
          <p:nvPr userDrawn="1"/>
        </p:nvSpPr>
        <p:spPr>
          <a:xfrm>
            <a:off x="0" y="892"/>
            <a:ext cx="12192001" cy="1507868"/>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itle 1"/>
          <p:cNvSpPr>
            <a:spLocks noGrp="1"/>
          </p:cNvSpPr>
          <p:nvPr>
            <p:ph type="title"/>
          </p:nvPr>
        </p:nvSpPr>
        <p:spPr>
          <a:xfrm>
            <a:off x="457200" y="274638"/>
            <a:ext cx="9599612" cy="1143000"/>
          </a:xfrm>
        </p:spPr>
        <p:txBody>
          <a:bodyPr/>
          <a:lstStyle>
            <a:lvl1pPr>
              <a:defRPr/>
            </a:lvl1pPr>
          </a:lstStyle>
          <a:p>
            <a:r>
              <a:rPr lang="en-US"/>
              <a:t>Click to edit Master title style</a:t>
            </a:r>
            <a:endParaRPr lang="en-CA" dirty="0"/>
          </a:p>
        </p:txBody>
      </p:sp>
      <p:cxnSp>
        <p:nvCxnSpPr>
          <p:cNvPr id="11" name="Straight Connector 10"/>
          <p:cNvCxnSpPr/>
          <p:nvPr userDrawn="1"/>
        </p:nvCxnSpPr>
        <p:spPr>
          <a:xfrm>
            <a:off x="0" y="1515129"/>
            <a:ext cx="12192001" cy="0"/>
          </a:xfrm>
          <a:prstGeom prst="line">
            <a:avLst/>
          </a:prstGeom>
          <a:ln w="25400">
            <a:solidFill>
              <a:srgbClr val="EC2028"/>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10229" y="533400"/>
            <a:ext cx="1124268" cy="505921"/>
          </a:xfrm>
          <a:prstGeom prst="rect">
            <a:avLst/>
          </a:prstGeom>
        </p:spPr>
      </p:pic>
      <p:cxnSp>
        <p:nvCxnSpPr>
          <p:cNvPr id="13" name="Straight Connector 12"/>
          <p:cNvCxnSpPr/>
          <p:nvPr userDrawn="1"/>
        </p:nvCxnSpPr>
        <p:spPr>
          <a:xfrm>
            <a:off x="-1588" y="1447800"/>
            <a:ext cx="12192001"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5"/>
          <p:cNvSpPr>
            <a:spLocks noGrp="1"/>
          </p:cNvSpPr>
          <p:nvPr>
            <p:ph sz="half" idx="1"/>
          </p:nvPr>
        </p:nvSpPr>
        <p:spPr>
          <a:xfrm>
            <a:off x="457200" y="1676400"/>
            <a:ext cx="5637214" cy="4267200"/>
          </a:xfrm>
        </p:spPr>
        <p:txBody>
          <a:bodyPr/>
          <a:lstStyle/>
          <a:p>
            <a:pPr lvl="0"/>
            <a:r>
              <a:rPr lang="en-US"/>
              <a:t>Click to edit Master text styles</a:t>
            </a:r>
          </a:p>
        </p:txBody>
      </p:sp>
      <p:sp>
        <p:nvSpPr>
          <p:cNvPr id="15" name="Content Placeholder 6"/>
          <p:cNvSpPr>
            <a:spLocks noGrp="1"/>
          </p:cNvSpPr>
          <p:nvPr>
            <p:ph sz="half" idx="2"/>
          </p:nvPr>
        </p:nvSpPr>
        <p:spPr>
          <a:xfrm>
            <a:off x="6273614" y="1676400"/>
            <a:ext cx="5383398" cy="4267200"/>
          </a:xfrm>
        </p:spPr>
        <p:txBody>
          <a:bodyPr/>
          <a:lstStyle/>
          <a:p>
            <a:pPr lvl="0"/>
            <a:r>
              <a:rPr lang="en-US"/>
              <a:t>Click to edit Master text styles</a:t>
            </a:r>
          </a:p>
        </p:txBody>
      </p:sp>
      <p:sp>
        <p:nvSpPr>
          <p:cNvPr id="17" name="Text Placeholder 5"/>
          <p:cNvSpPr>
            <a:spLocks noGrp="1"/>
          </p:cNvSpPr>
          <p:nvPr>
            <p:ph type="body" sz="quarter" idx="13"/>
          </p:nvPr>
        </p:nvSpPr>
        <p:spPr>
          <a:xfrm>
            <a:off x="457201" y="5373624"/>
            <a:ext cx="5637214" cy="569976"/>
          </a:xfrm>
          <a:solidFill>
            <a:schemeClr val="accent2">
              <a:lumMod val="60000"/>
              <a:lumOff val="40000"/>
            </a:schemeClr>
          </a:solidFill>
        </p:spPr>
        <p:txBody>
          <a:bodyPr anchor="ctr">
            <a:normAutofit/>
          </a:bodyPr>
          <a:lstStyle>
            <a:lvl1pPr marL="0" indent="0">
              <a:buNone/>
              <a:defRPr sz="2000" b="1"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42994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HEADER_Image Righ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892"/>
            <a:ext cx="12192000" cy="6858000"/>
          </a:xfrm>
          <a:prstGeom prst="rect">
            <a:avLst/>
          </a:prstGeom>
        </p:spPr>
      </p:pic>
      <p:sp>
        <p:nvSpPr>
          <p:cNvPr id="11" name="Rectangle 10"/>
          <p:cNvSpPr/>
          <p:nvPr userDrawn="1"/>
        </p:nvSpPr>
        <p:spPr>
          <a:xfrm>
            <a:off x="0" y="892"/>
            <a:ext cx="12192001" cy="1507868"/>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Content Placeholder 3"/>
          <p:cNvSpPr>
            <a:spLocks noGrp="1"/>
          </p:cNvSpPr>
          <p:nvPr>
            <p:ph sz="half" idx="2"/>
          </p:nvPr>
        </p:nvSpPr>
        <p:spPr>
          <a:xfrm>
            <a:off x="455612" y="1699902"/>
            <a:ext cx="5257800" cy="4280273"/>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8" name="Content Placeholder 2"/>
          <p:cNvSpPr>
            <a:spLocks noGrp="1"/>
          </p:cNvSpPr>
          <p:nvPr>
            <p:ph sz="half" idx="1"/>
          </p:nvPr>
        </p:nvSpPr>
        <p:spPr>
          <a:xfrm>
            <a:off x="6094413" y="1691384"/>
            <a:ext cx="5867399" cy="4252215"/>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7" name="Text Placeholder 5"/>
          <p:cNvSpPr>
            <a:spLocks noGrp="1"/>
          </p:cNvSpPr>
          <p:nvPr>
            <p:ph type="body" sz="quarter" idx="13"/>
          </p:nvPr>
        </p:nvSpPr>
        <p:spPr>
          <a:xfrm>
            <a:off x="6094413" y="5432884"/>
            <a:ext cx="5867399" cy="547291"/>
          </a:xfrm>
          <a:solidFill>
            <a:schemeClr val="accent2">
              <a:lumMod val="60000"/>
              <a:lumOff val="40000"/>
            </a:schemeClr>
          </a:solidFill>
        </p:spPr>
        <p:txBody>
          <a:bodyPr anchor="ctr">
            <a:normAutofit/>
          </a:bodyPr>
          <a:lstStyle>
            <a:lvl1pPr marL="0" indent="0">
              <a:buNone/>
              <a:defRPr sz="2000" b="1" cap="none" baseline="0">
                <a:solidFill>
                  <a:schemeClr val="bg1"/>
                </a:solidFill>
              </a:defRPr>
            </a:lvl1pPr>
          </a:lstStyle>
          <a:p>
            <a:pPr lvl="0"/>
            <a:r>
              <a:rPr lang="en-US"/>
              <a:t>Click to edit Master text styles</a:t>
            </a:r>
          </a:p>
        </p:txBody>
      </p:sp>
      <p:sp>
        <p:nvSpPr>
          <p:cNvPr id="3" name="Title 2"/>
          <p:cNvSpPr>
            <a:spLocks noGrp="1"/>
          </p:cNvSpPr>
          <p:nvPr>
            <p:ph type="title"/>
          </p:nvPr>
        </p:nvSpPr>
        <p:spPr>
          <a:xfrm>
            <a:off x="457200" y="274638"/>
            <a:ext cx="9599612" cy="1143000"/>
          </a:xfrm>
        </p:spPr>
        <p:txBody>
          <a:bodyPr/>
          <a:lstStyle/>
          <a:p>
            <a:r>
              <a:rPr lang="en-US"/>
              <a:t>Click to edit Master title style</a:t>
            </a:r>
            <a:endParaRPr lang="en-CA"/>
          </a:p>
        </p:txBody>
      </p:sp>
      <p:cxnSp>
        <p:nvCxnSpPr>
          <p:cNvPr id="8" name="Straight Connector 7"/>
          <p:cNvCxnSpPr/>
          <p:nvPr userDrawn="1"/>
        </p:nvCxnSpPr>
        <p:spPr>
          <a:xfrm>
            <a:off x="0" y="1515129"/>
            <a:ext cx="12192001" cy="0"/>
          </a:xfrm>
          <a:prstGeom prst="line">
            <a:avLst/>
          </a:prstGeom>
          <a:ln w="25400">
            <a:solidFill>
              <a:srgbClr val="EC2028"/>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10229" y="533400"/>
            <a:ext cx="1124268" cy="505921"/>
          </a:xfrm>
          <a:prstGeom prst="rect">
            <a:avLst/>
          </a:prstGeom>
        </p:spPr>
      </p:pic>
      <p:cxnSp>
        <p:nvCxnSpPr>
          <p:cNvPr id="12" name="Straight Connector 11"/>
          <p:cNvCxnSpPr/>
          <p:nvPr userDrawn="1"/>
        </p:nvCxnSpPr>
        <p:spPr>
          <a:xfrm>
            <a:off x="-1588" y="1447800"/>
            <a:ext cx="12192001"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100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EADER_Comparison">
    <p:spTree>
      <p:nvGrpSpPr>
        <p:cNvPr id="1" name=""/>
        <p:cNvGrpSpPr/>
        <p:nvPr/>
      </p:nvGrpSpPr>
      <p:grpSpPr>
        <a:xfrm>
          <a:off x="0" y="0"/>
          <a:ext cx="0" cy="0"/>
          <a:chOff x="0" y="0"/>
          <a:chExt cx="0" cy="0"/>
        </a:xfrm>
      </p:grpSpPr>
      <p:cxnSp>
        <p:nvCxnSpPr>
          <p:cNvPr id="11" name="Straight Connector 10"/>
          <p:cNvCxnSpPr/>
          <p:nvPr userDrawn="1"/>
        </p:nvCxnSpPr>
        <p:spPr>
          <a:xfrm>
            <a:off x="0" y="1515129"/>
            <a:ext cx="12192001" cy="0"/>
          </a:xfrm>
          <a:prstGeom prst="line">
            <a:avLst/>
          </a:prstGeom>
          <a:ln w="25400">
            <a:solidFill>
              <a:srgbClr val="EC2028"/>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0" y="892"/>
            <a:ext cx="12192001" cy="1507868"/>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a:xfrm>
            <a:off x="457200" y="274638"/>
            <a:ext cx="9599612" cy="1143000"/>
          </a:xfrm>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455612" y="1600200"/>
            <a:ext cx="5486400" cy="574674"/>
          </a:xfrm>
        </p:spPr>
        <p:txBody>
          <a:bodyPr anchor="b">
            <a:normAutofit/>
          </a:bodyPr>
          <a:lstStyle>
            <a:lvl1pPr marL="0" indent="0">
              <a:lnSpc>
                <a:spcPts val="2200"/>
              </a:lnSpc>
              <a:spcAft>
                <a:spcPts val="0"/>
              </a:spcAft>
              <a:buNone/>
              <a:defRPr sz="2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5612" y="2174877"/>
            <a:ext cx="5486400" cy="3768723"/>
          </a:xfrm>
        </p:spPr>
        <p:txBody>
          <a:bodyPr/>
          <a:lstStyle>
            <a:lvl1pPr>
              <a:defRPr sz="2400">
                <a:solidFill>
                  <a:schemeClr val="tx1">
                    <a:lumMod val="85000"/>
                    <a:lumOff val="15000"/>
                  </a:schemeClr>
                </a:solidFill>
              </a:defRPr>
            </a:lvl1pPr>
            <a:lvl2pPr>
              <a:defRPr sz="2000">
                <a:solidFill>
                  <a:schemeClr val="tx1">
                    <a:lumMod val="85000"/>
                    <a:lumOff val="15000"/>
                  </a:schemeClr>
                </a:solidFill>
              </a:defRPr>
            </a:lvl2pPr>
            <a:lvl3pPr>
              <a:defRPr sz="18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9" name="Text Placeholder 2"/>
          <p:cNvSpPr>
            <a:spLocks noGrp="1"/>
          </p:cNvSpPr>
          <p:nvPr>
            <p:ph type="body" idx="10"/>
          </p:nvPr>
        </p:nvSpPr>
        <p:spPr>
          <a:xfrm>
            <a:off x="6170612" y="1600200"/>
            <a:ext cx="5486400" cy="563562"/>
          </a:xfrm>
        </p:spPr>
        <p:txBody>
          <a:bodyPr anchor="b">
            <a:normAutofit/>
          </a:bodyPr>
          <a:lstStyle>
            <a:lvl1pPr marL="0" indent="0">
              <a:lnSpc>
                <a:spcPts val="2200"/>
              </a:lnSpc>
              <a:spcAft>
                <a:spcPts val="0"/>
              </a:spcAft>
              <a:buNone/>
              <a:defRPr sz="22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p:cNvSpPr>
            <a:spLocks noGrp="1"/>
          </p:cNvSpPr>
          <p:nvPr>
            <p:ph sz="half" idx="11"/>
          </p:nvPr>
        </p:nvSpPr>
        <p:spPr>
          <a:xfrm>
            <a:off x="6170612" y="2163764"/>
            <a:ext cx="5486400" cy="3779836"/>
          </a:xfrm>
        </p:spPr>
        <p:txBody>
          <a:bodyPr/>
          <a:lstStyle>
            <a:lvl1pPr>
              <a:defRPr sz="2400">
                <a:solidFill>
                  <a:schemeClr val="tx1">
                    <a:lumMod val="85000"/>
                    <a:lumOff val="15000"/>
                  </a:schemeClr>
                </a:solidFill>
              </a:defRPr>
            </a:lvl1pPr>
            <a:lvl2pPr>
              <a:defRPr sz="2000">
                <a:solidFill>
                  <a:schemeClr val="tx1">
                    <a:lumMod val="85000"/>
                    <a:lumOff val="15000"/>
                  </a:schemeClr>
                </a:solidFill>
              </a:defRPr>
            </a:lvl2pPr>
            <a:lvl3pPr>
              <a:defRPr sz="1800">
                <a:solidFill>
                  <a:schemeClr val="tx1">
                    <a:lumMod val="85000"/>
                    <a:lumOff val="15000"/>
                  </a:schemeClr>
                </a:solidFill>
              </a:defRPr>
            </a:lvl3pPr>
            <a:lvl4pPr>
              <a:defRPr sz="1600">
                <a:solidFill>
                  <a:schemeClr val="tx1">
                    <a:lumMod val="85000"/>
                    <a:lumOff val="15000"/>
                  </a:schemeClr>
                </a:solidFill>
              </a:defRPr>
            </a:lvl4pPr>
            <a:lvl5pPr>
              <a:defRPr sz="1600">
                <a:solidFill>
                  <a:schemeClr val="tx1">
                    <a:lumMod val="85000"/>
                    <a:lumOff val="15000"/>
                  </a:schemeClr>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10229" y="533400"/>
            <a:ext cx="1124268" cy="505921"/>
          </a:xfrm>
          <a:prstGeom prst="rect">
            <a:avLst/>
          </a:prstGeom>
        </p:spPr>
      </p:pic>
      <p:cxnSp>
        <p:nvCxnSpPr>
          <p:cNvPr id="13" name="Straight Connector 12"/>
          <p:cNvCxnSpPr/>
          <p:nvPr userDrawn="1"/>
        </p:nvCxnSpPr>
        <p:spPr>
          <a:xfrm>
            <a:off x="-1588" y="1447800"/>
            <a:ext cx="12192001"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630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HEADER_Full page imag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 y="1515128"/>
            <a:ext cx="12188825" cy="5342871"/>
          </a:xfrm>
        </p:spPr>
        <p:txBody>
          <a:bodyPr/>
          <a:lstStyle/>
          <a:p>
            <a:r>
              <a:rPr lang="en-US"/>
              <a:t>Drag picture to placeholder or click icon to add</a:t>
            </a:r>
            <a:endParaRPr lang="en-CA" dirty="0"/>
          </a:p>
        </p:txBody>
      </p:sp>
      <p:sp>
        <p:nvSpPr>
          <p:cNvPr id="4" name="Rectangle 3"/>
          <p:cNvSpPr/>
          <p:nvPr userDrawn="1"/>
        </p:nvSpPr>
        <p:spPr>
          <a:xfrm>
            <a:off x="0" y="892"/>
            <a:ext cx="12192001" cy="15078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a:xfrm>
            <a:off x="457200" y="274638"/>
            <a:ext cx="9599612" cy="1143000"/>
          </a:xfrm>
        </p:spPr>
        <p:txBody>
          <a:bodyPr/>
          <a:lstStyle>
            <a:lvl1pPr>
              <a:defRPr/>
            </a:lvl1pPr>
          </a:lstStyle>
          <a:p>
            <a:r>
              <a:rPr lang="en-US"/>
              <a:t>Click to edit Master title style</a:t>
            </a:r>
            <a:endParaRPr lang="en-CA" dirty="0"/>
          </a:p>
        </p:txBody>
      </p:sp>
      <p:cxnSp>
        <p:nvCxnSpPr>
          <p:cNvPr id="3" name="Straight Connector 2"/>
          <p:cNvCxnSpPr/>
          <p:nvPr userDrawn="1"/>
        </p:nvCxnSpPr>
        <p:spPr>
          <a:xfrm>
            <a:off x="0" y="1515129"/>
            <a:ext cx="12192001" cy="0"/>
          </a:xfrm>
          <a:prstGeom prst="line">
            <a:avLst/>
          </a:prstGeom>
          <a:ln w="25400">
            <a:solidFill>
              <a:srgbClr val="EC2028"/>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510229" y="533400"/>
            <a:ext cx="1124268" cy="505921"/>
          </a:xfrm>
          <a:prstGeom prst="rect">
            <a:avLst/>
          </a:prstGeom>
        </p:spPr>
      </p:pic>
      <p:cxnSp>
        <p:nvCxnSpPr>
          <p:cNvPr id="8" name="Straight Connector 7"/>
          <p:cNvCxnSpPr/>
          <p:nvPr userDrawn="1"/>
        </p:nvCxnSpPr>
        <p:spPr>
          <a:xfrm>
            <a:off x="-1588" y="1447800"/>
            <a:ext cx="12192001"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635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11201400" cy="1143000"/>
          </a:xfrm>
          <a:prstGeom prst="rect">
            <a:avLst/>
          </a:prstGeom>
        </p:spPr>
        <p:txBody>
          <a:bodyPr vert="horz" lIns="91440" tIns="45720" rIns="91440" bIns="45720" rtlCol="0" anchor="ctr">
            <a:normAutofit/>
          </a:bodyPr>
          <a:lstStyle/>
          <a:p>
            <a:r>
              <a:rPr lang="en-US"/>
              <a:t>Click to edit Master title style</a:t>
            </a:r>
            <a:endParaRPr lang="en-CA" dirty="0"/>
          </a:p>
        </p:txBody>
      </p:sp>
      <p:sp>
        <p:nvSpPr>
          <p:cNvPr id="3" name="Text Placeholder 2"/>
          <p:cNvSpPr>
            <a:spLocks noGrp="1"/>
          </p:cNvSpPr>
          <p:nvPr>
            <p:ph type="body" idx="1"/>
          </p:nvPr>
        </p:nvSpPr>
        <p:spPr>
          <a:xfrm>
            <a:off x="457200" y="1600202"/>
            <a:ext cx="112014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5" name="Slide Number Placeholder 4"/>
          <p:cNvSpPr>
            <a:spLocks noGrp="1"/>
          </p:cNvSpPr>
          <p:nvPr>
            <p:ph type="sldNum" sz="quarter" idx="4"/>
          </p:nvPr>
        </p:nvSpPr>
        <p:spPr>
          <a:xfrm>
            <a:off x="8813800" y="6324600"/>
            <a:ext cx="2843212" cy="365125"/>
          </a:xfrm>
          <a:prstGeom prst="rect">
            <a:avLst/>
          </a:prstGeom>
        </p:spPr>
        <p:txBody>
          <a:bodyPr vert="horz" lIns="91440" tIns="45720" rIns="91440" bIns="45720" rtlCol="0" anchor="ctr"/>
          <a:lstStyle>
            <a:lvl1pPr algn="r">
              <a:defRPr sz="2200" b="1">
                <a:solidFill>
                  <a:schemeClr val="tx1">
                    <a:tint val="75000"/>
                  </a:schemeClr>
                </a:solidFill>
              </a:defRPr>
            </a:lvl1pPr>
          </a:lstStyle>
          <a:p>
            <a:fld id="{60BFB0ED-3275-48CC-9BA4-9511EB3928E5}" type="slidenum">
              <a:rPr lang="en-CA" smtClean="0"/>
              <a:pPr/>
              <a:t>‹#›</a:t>
            </a:fld>
            <a:endParaRPr lang="en-CA" dirty="0"/>
          </a:p>
        </p:txBody>
      </p:sp>
    </p:spTree>
    <p:extLst>
      <p:ext uri="{BB962C8B-B14F-4D97-AF65-F5344CB8AC3E}">
        <p14:creationId xmlns:p14="http://schemas.microsoft.com/office/powerpoint/2010/main" val="109536185"/>
      </p:ext>
    </p:extLst>
  </p:cSld>
  <p:clrMap bg1="lt1" tx1="dk1" bg2="lt2" tx2="dk2" accent1="accent1" accent2="accent2" accent3="accent3" accent4="accent4" accent5="accent5" accent6="accent6" hlink="hlink" folHlink="folHlink"/>
  <p:sldLayoutIdLst>
    <p:sldLayoutId id="2147483649"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hf hdr="0" ftr="0" dt="0"/>
  <p:txStyles>
    <p:titleStyle>
      <a:lvl1pPr algn="l" defTabSz="914400" rtl="0" eaLnBrk="1" latinLnBrk="0" hangingPunct="1">
        <a:lnSpc>
          <a:spcPct val="80000"/>
        </a:lnSpc>
        <a:spcBef>
          <a:spcPct val="0"/>
        </a:spcBef>
        <a:buNone/>
        <a:defRPr sz="5000" b="1" kern="1200" cap="none" baseline="0">
          <a:solidFill>
            <a:schemeClr val="tx1"/>
          </a:solidFill>
          <a:latin typeface="+mj-lt"/>
          <a:ea typeface="+mj-ea"/>
          <a:cs typeface="+mj-cs"/>
        </a:defRPr>
      </a:lvl1pPr>
    </p:titleStyle>
    <p:bodyStyle>
      <a:lvl1pPr marL="342900" indent="-342900" algn="l" defTabSz="914400" rtl="0" eaLnBrk="1" latinLnBrk="0" hangingPunct="1">
        <a:lnSpc>
          <a:spcPct val="120000"/>
        </a:lnSpc>
        <a:spcBef>
          <a:spcPct val="20000"/>
        </a:spcBef>
        <a:spcAft>
          <a:spcPts val="600"/>
        </a:spcAft>
        <a:buClr>
          <a:srgbClr val="1242A0"/>
        </a:buClr>
        <a:buSzPct val="125000"/>
        <a:buFont typeface="Arial" panose="020B0604020202020204" pitchFamily="34" charset="0"/>
        <a:buChar char="•"/>
        <a:defRPr sz="2400" kern="1200" baseline="0">
          <a:solidFill>
            <a:schemeClr val="tx1"/>
          </a:solidFill>
          <a:latin typeface="+mn-lt"/>
          <a:ea typeface="+mn-ea"/>
          <a:cs typeface="+mn-cs"/>
        </a:defRPr>
      </a:lvl1pPr>
      <a:lvl2pPr marL="742950" indent="-285750" algn="l" defTabSz="914400" rtl="0" eaLnBrk="1" latinLnBrk="0" hangingPunct="1">
        <a:lnSpc>
          <a:spcPct val="120000"/>
        </a:lnSpc>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lnSpc>
          <a:spcPct val="120000"/>
        </a:lnSpc>
        <a:spcBef>
          <a:spcPct val="20000"/>
        </a:spcBef>
        <a:buFont typeface="Arial" panose="020B0604020202020204" pitchFamily="34" charset="0"/>
        <a:buChar char="•"/>
        <a:defRPr sz="2200" kern="1200">
          <a:solidFill>
            <a:schemeClr val="tx1"/>
          </a:solidFill>
          <a:latin typeface="+mn-lt"/>
          <a:ea typeface="+mn-ea"/>
          <a:cs typeface="+mn-cs"/>
        </a:defRPr>
      </a:lvl3pPr>
      <a:lvl4pPr marL="1600200" indent="-228600" algn="l" defTabSz="914400" rtl="0" eaLnBrk="1" latinLnBrk="0" hangingPunct="1">
        <a:lnSpc>
          <a:spcPct val="120000"/>
        </a:lnSpc>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20000"/>
        </a:lnSpc>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26.svg"/><Relationship Id="rId3" Type="http://schemas.openxmlformats.org/officeDocument/2006/relationships/image" Target="../media/image43.jpeg"/><Relationship Id="rId7" Type="http://schemas.openxmlformats.org/officeDocument/2006/relationships/image" Target="../media/image47.png"/><Relationship Id="rId12" Type="http://schemas.openxmlformats.org/officeDocument/2006/relationships/image" Target="../media/image52.jpeg"/><Relationship Id="rId17" Type="http://schemas.openxmlformats.org/officeDocument/2006/relationships/image" Target="../media/image25.png"/><Relationship Id="rId2" Type="http://schemas.openxmlformats.org/officeDocument/2006/relationships/notesSlide" Target="../notesSlides/notesSlide9.xml"/><Relationship Id="rId16"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56.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26.svg"/><Relationship Id="rId10" Type="http://schemas.openxmlformats.org/officeDocument/2006/relationships/image" Target="../media/image61.png"/><Relationship Id="rId4" Type="http://schemas.openxmlformats.org/officeDocument/2006/relationships/image" Target="../media/image25.png"/><Relationship Id="rId9" Type="http://schemas.openxmlformats.org/officeDocument/2006/relationships/image" Target="../media/image60.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68.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0.jp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netbox-community/netbox-docker"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2.tiff"/><Relationship Id="rId4" Type="http://schemas.openxmlformats.org/officeDocument/2006/relationships/image" Target="../media/image11.tiff"/></Relationships>
</file>

<file path=ppt/slides/_rels/slide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notesSlide" Target="../notesSlides/notesSlide6.xml"/><Relationship Id="rId16"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8.sv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05957" y="4484393"/>
            <a:ext cx="10547921" cy="762000"/>
          </a:xfrm>
        </p:spPr>
        <p:txBody>
          <a:bodyPr>
            <a:normAutofit fontScale="90000"/>
          </a:bodyPr>
          <a:lstStyle/>
          <a:p>
            <a:r>
              <a:rPr lang="en-US" dirty="0" err="1">
                <a:latin typeface="+mj-lt"/>
              </a:rPr>
              <a:t>NetBox</a:t>
            </a:r>
            <a:r>
              <a:rPr lang="en-US" dirty="0">
                <a:latin typeface="+mj-lt"/>
              </a:rPr>
              <a:t> in a Cloud Native Environment</a:t>
            </a:r>
          </a:p>
        </p:txBody>
      </p:sp>
      <p:sp>
        <p:nvSpPr>
          <p:cNvPr id="3" name="Text Placeholder 2"/>
          <p:cNvSpPr>
            <a:spLocks noGrp="1"/>
          </p:cNvSpPr>
          <p:nvPr>
            <p:ph type="body" sz="quarter" idx="10"/>
          </p:nvPr>
        </p:nvSpPr>
        <p:spPr>
          <a:xfrm>
            <a:off x="1151468" y="5371653"/>
            <a:ext cx="10802410" cy="533400"/>
          </a:xfrm>
        </p:spPr>
        <p:txBody>
          <a:bodyPr/>
          <a:lstStyle/>
          <a:p>
            <a:r>
              <a:rPr lang="en-US" dirty="0">
                <a:latin typeface="+mj-lt"/>
              </a:rPr>
              <a:t>Moh Ahmed</a:t>
            </a:r>
          </a:p>
          <a:p>
            <a:r>
              <a:rPr lang="en-US" dirty="0">
                <a:latin typeface="+mj-lt"/>
              </a:rPr>
              <a:t>May 19</a:t>
            </a:r>
            <a:r>
              <a:rPr lang="en-US" baseline="30000" dirty="0">
                <a:latin typeface="+mj-lt"/>
              </a:rPr>
              <a:t>th</a:t>
            </a:r>
            <a:r>
              <a:rPr lang="en-US" dirty="0">
                <a:latin typeface="+mj-lt"/>
              </a:rPr>
              <a:t>, 2020</a:t>
            </a:r>
          </a:p>
        </p:txBody>
      </p:sp>
    </p:spTree>
    <p:extLst>
      <p:ext uri="{BB962C8B-B14F-4D97-AF65-F5344CB8AC3E}">
        <p14:creationId xmlns:p14="http://schemas.microsoft.com/office/powerpoint/2010/main" val="179864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A697C-1C58-3448-B727-17098A5CBB57}"/>
              </a:ext>
            </a:extLst>
          </p:cNvPr>
          <p:cNvSpPr>
            <a:spLocks noGrp="1"/>
          </p:cNvSpPr>
          <p:nvPr>
            <p:ph type="title"/>
          </p:nvPr>
        </p:nvSpPr>
        <p:spPr/>
        <p:txBody>
          <a:bodyPr/>
          <a:lstStyle/>
          <a:p>
            <a:r>
              <a:rPr lang="en-US" dirty="0"/>
              <a:t>Example Dashboards</a:t>
            </a:r>
          </a:p>
        </p:txBody>
      </p:sp>
      <p:pic>
        <p:nvPicPr>
          <p:cNvPr id="4" name="Picture 3">
            <a:extLst>
              <a:ext uri="{FF2B5EF4-FFF2-40B4-BE49-F238E27FC236}">
                <a16:creationId xmlns:a16="http://schemas.microsoft.com/office/drawing/2014/main" id="{2F06FC55-D0FD-0445-BEAB-5195F74B494C}"/>
              </a:ext>
            </a:extLst>
          </p:cNvPr>
          <p:cNvPicPr>
            <a:picLocks noChangeAspect="1"/>
          </p:cNvPicPr>
          <p:nvPr/>
        </p:nvPicPr>
        <p:blipFill>
          <a:blip r:embed="rId3"/>
          <a:stretch>
            <a:fillRect/>
          </a:stretch>
        </p:blipFill>
        <p:spPr>
          <a:xfrm>
            <a:off x="123602" y="1575534"/>
            <a:ext cx="4820772" cy="1853466"/>
          </a:xfrm>
          <a:prstGeom prst="rect">
            <a:avLst/>
          </a:prstGeom>
        </p:spPr>
      </p:pic>
      <p:pic>
        <p:nvPicPr>
          <p:cNvPr id="5" name="Picture 4">
            <a:extLst>
              <a:ext uri="{FF2B5EF4-FFF2-40B4-BE49-F238E27FC236}">
                <a16:creationId xmlns:a16="http://schemas.microsoft.com/office/drawing/2014/main" id="{226B4347-CF02-8C40-8BCA-102A484E4C0D}"/>
              </a:ext>
            </a:extLst>
          </p:cNvPr>
          <p:cNvPicPr>
            <a:picLocks noChangeAspect="1"/>
          </p:cNvPicPr>
          <p:nvPr/>
        </p:nvPicPr>
        <p:blipFill>
          <a:blip r:embed="rId4"/>
          <a:stretch>
            <a:fillRect/>
          </a:stretch>
        </p:blipFill>
        <p:spPr>
          <a:xfrm>
            <a:off x="121677" y="3586896"/>
            <a:ext cx="4985987" cy="1451719"/>
          </a:xfrm>
          <a:prstGeom prst="rect">
            <a:avLst/>
          </a:prstGeom>
        </p:spPr>
      </p:pic>
      <p:pic>
        <p:nvPicPr>
          <p:cNvPr id="6" name="Picture 5">
            <a:extLst>
              <a:ext uri="{FF2B5EF4-FFF2-40B4-BE49-F238E27FC236}">
                <a16:creationId xmlns:a16="http://schemas.microsoft.com/office/drawing/2014/main" id="{226C6892-A720-F54D-832D-EB5AC3D6EF8E}"/>
              </a:ext>
            </a:extLst>
          </p:cNvPr>
          <p:cNvPicPr>
            <a:picLocks noChangeAspect="1"/>
          </p:cNvPicPr>
          <p:nvPr/>
        </p:nvPicPr>
        <p:blipFill>
          <a:blip r:embed="rId5"/>
          <a:stretch>
            <a:fillRect/>
          </a:stretch>
        </p:blipFill>
        <p:spPr>
          <a:xfrm>
            <a:off x="121677" y="5196511"/>
            <a:ext cx="4985987" cy="1444919"/>
          </a:xfrm>
          <a:prstGeom prst="rect">
            <a:avLst/>
          </a:prstGeom>
        </p:spPr>
      </p:pic>
      <p:pic>
        <p:nvPicPr>
          <p:cNvPr id="7" name="Picture 6">
            <a:extLst>
              <a:ext uri="{FF2B5EF4-FFF2-40B4-BE49-F238E27FC236}">
                <a16:creationId xmlns:a16="http://schemas.microsoft.com/office/drawing/2014/main" id="{8E3681C1-4CC3-774F-8F0D-89345D6D2F13}"/>
              </a:ext>
            </a:extLst>
          </p:cNvPr>
          <p:cNvPicPr>
            <a:picLocks noChangeAspect="1"/>
          </p:cNvPicPr>
          <p:nvPr/>
        </p:nvPicPr>
        <p:blipFill>
          <a:blip r:embed="rId6"/>
          <a:stretch>
            <a:fillRect/>
          </a:stretch>
        </p:blipFill>
        <p:spPr>
          <a:xfrm>
            <a:off x="5172747" y="1575534"/>
            <a:ext cx="6948189" cy="5077776"/>
          </a:xfrm>
          <a:prstGeom prst="rect">
            <a:avLst/>
          </a:prstGeom>
        </p:spPr>
      </p:pic>
    </p:spTree>
    <p:extLst>
      <p:ext uri="{BB962C8B-B14F-4D97-AF65-F5344CB8AC3E}">
        <p14:creationId xmlns:p14="http://schemas.microsoft.com/office/powerpoint/2010/main" val="383700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234E-CC63-6E4F-826A-4DB9BF209F74}"/>
              </a:ext>
            </a:extLst>
          </p:cNvPr>
          <p:cNvSpPr>
            <a:spLocks noGrp="1"/>
          </p:cNvSpPr>
          <p:nvPr>
            <p:ph type="title"/>
          </p:nvPr>
        </p:nvSpPr>
        <p:spPr/>
        <p:txBody>
          <a:bodyPr>
            <a:normAutofit/>
          </a:bodyPr>
          <a:lstStyle/>
          <a:p>
            <a:r>
              <a:rPr lang="en-US" dirty="0" err="1"/>
              <a:t>NetBox</a:t>
            </a:r>
            <a:r>
              <a:rPr lang="en-US" dirty="0"/>
              <a:t> Automation</a:t>
            </a:r>
          </a:p>
        </p:txBody>
      </p:sp>
      <p:grpSp>
        <p:nvGrpSpPr>
          <p:cNvPr id="46" name="Group 45">
            <a:extLst>
              <a:ext uri="{FF2B5EF4-FFF2-40B4-BE49-F238E27FC236}">
                <a16:creationId xmlns:a16="http://schemas.microsoft.com/office/drawing/2014/main" id="{18B3D2DE-1D68-8543-86D3-8853911BE0C5}"/>
              </a:ext>
            </a:extLst>
          </p:cNvPr>
          <p:cNvGrpSpPr/>
          <p:nvPr/>
        </p:nvGrpSpPr>
        <p:grpSpPr>
          <a:xfrm>
            <a:off x="3058236" y="2731029"/>
            <a:ext cx="1927127" cy="1285269"/>
            <a:chOff x="5954615" y="2276100"/>
            <a:chExt cx="1927127" cy="1285269"/>
          </a:xfrm>
        </p:grpSpPr>
        <p:pic>
          <p:nvPicPr>
            <p:cNvPr id="14" name="Picture 30" descr="Image result for redfish  icon">
              <a:extLst>
                <a:ext uri="{FF2B5EF4-FFF2-40B4-BE49-F238E27FC236}">
                  <a16:creationId xmlns:a16="http://schemas.microsoft.com/office/drawing/2014/main" id="{54BF3708-A9F1-634A-AF15-A79C169F40B9}"/>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5954615" y="2276100"/>
              <a:ext cx="1927127" cy="94450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1E268D5-95B5-4A4B-B825-CE9F9F04BB83}"/>
                </a:ext>
              </a:extLst>
            </p:cNvPr>
            <p:cNvSpPr txBox="1"/>
            <p:nvPr/>
          </p:nvSpPr>
          <p:spPr>
            <a:xfrm>
              <a:off x="6101118" y="3211573"/>
              <a:ext cx="1643007" cy="349796"/>
            </a:xfrm>
            <a:prstGeom prst="rect">
              <a:avLst/>
            </a:prstGeom>
            <a:noFill/>
          </p:spPr>
          <p:txBody>
            <a:bodyPr wrap="none" rtlCol="0">
              <a:spAutoFit/>
            </a:bodyPr>
            <a:lstStyle/>
            <a:p>
              <a:r>
                <a:rPr lang="en-US" b="1" dirty="0"/>
                <a:t>REDFISH API</a:t>
              </a:r>
            </a:p>
          </p:txBody>
        </p:sp>
      </p:grpSp>
      <p:grpSp>
        <p:nvGrpSpPr>
          <p:cNvPr id="25" name="Group 24">
            <a:extLst>
              <a:ext uri="{FF2B5EF4-FFF2-40B4-BE49-F238E27FC236}">
                <a16:creationId xmlns:a16="http://schemas.microsoft.com/office/drawing/2014/main" id="{68CC108B-4CEF-8648-A196-C922D57CD6DE}"/>
              </a:ext>
            </a:extLst>
          </p:cNvPr>
          <p:cNvGrpSpPr/>
          <p:nvPr/>
        </p:nvGrpSpPr>
        <p:grpSpPr>
          <a:xfrm>
            <a:off x="3321491" y="4203219"/>
            <a:ext cx="1428643" cy="1152921"/>
            <a:chOff x="5815584" y="3119107"/>
            <a:chExt cx="1424301" cy="1217311"/>
          </a:xfrm>
        </p:grpSpPr>
        <p:pic>
          <p:nvPicPr>
            <p:cNvPr id="26" name="Picture 22" descr="Image result for ssh terminal  icon png">
              <a:extLst>
                <a:ext uri="{FF2B5EF4-FFF2-40B4-BE49-F238E27FC236}">
                  <a16:creationId xmlns:a16="http://schemas.microsoft.com/office/drawing/2014/main" id="{4B9DF536-1A2B-0D4D-BAF8-05EDAC4555A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31705" y="3119107"/>
              <a:ext cx="777785" cy="7777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2C810D0-938A-E640-88A1-6D5FD57CFA92}"/>
                </a:ext>
              </a:extLst>
            </p:cNvPr>
            <p:cNvSpPr txBox="1"/>
            <p:nvPr/>
          </p:nvSpPr>
          <p:spPr>
            <a:xfrm>
              <a:off x="5815584" y="3967086"/>
              <a:ext cx="1424301" cy="369332"/>
            </a:xfrm>
            <a:prstGeom prst="rect">
              <a:avLst/>
            </a:prstGeom>
            <a:noFill/>
          </p:spPr>
          <p:txBody>
            <a:bodyPr wrap="none" rtlCol="0">
              <a:spAutoFit/>
            </a:bodyPr>
            <a:lstStyle/>
            <a:p>
              <a:r>
                <a:rPr lang="en-US" b="1" dirty="0"/>
                <a:t>PARAMIKO</a:t>
              </a:r>
            </a:p>
          </p:txBody>
        </p:sp>
      </p:grpSp>
      <p:grpSp>
        <p:nvGrpSpPr>
          <p:cNvPr id="56" name="Group 55">
            <a:extLst>
              <a:ext uri="{FF2B5EF4-FFF2-40B4-BE49-F238E27FC236}">
                <a16:creationId xmlns:a16="http://schemas.microsoft.com/office/drawing/2014/main" id="{F340A350-EA77-2446-B437-131CA53DCC9B}"/>
              </a:ext>
            </a:extLst>
          </p:cNvPr>
          <p:cNvGrpSpPr/>
          <p:nvPr/>
        </p:nvGrpSpPr>
        <p:grpSpPr>
          <a:xfrm>
            <a:off x="282904" y="2956761"/>
            <a:ext cx="1927022" cy="776094"/>
            <a:chOff x="2788657" y="2425890"/>
            <a:chExt cx="1927022" cy="776094"/>
          </a:xfrm>
        </p:grpSpPr>
        <p:pic>
          <p:nvPicPr>
            <p:cNvPr id="5" name="Picture 12" descr="Image result for servers icon">
              <a:extLst>
                <a:ext uri="{FF2B5EF4-FFF2-40B4-BE49-F238E27FC236}">
                  <a16:creationId xmlns:a16="http://schemas.microsoft.com/office/drawing/2014/main" id="{5409BC13-3EA1-2147-A666-20BCD4C6F59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V="1">
              <a:off x="4067597" y="2425890"/>
              <a:ext cx="648082" cy="6119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A4C5349-DFD0-7945-99BB-060F5071A391}"/>
                </a:ext>
              </a:extLst>
            </p:cNvPr>
            <p:cNvSpPr txBox="1"/>
            <p:nvPr/>
          </p:nvSpPr>
          <p:spPr>
            <a:xfrm>
              <a:off x="2827319" y="2457766"/>
              <a:ext cx="1287278" cy="349796"/>
            </a:xfrm>
            <a:prstGeom prst="rect">
              <a:avLst/>
            </a:prstGeom>
            <a:noFill/>
          </p:spPr>
          <p:txBody>
            <a:bodyPr wrap="none" rtlCol="0">
              <a:spAutoFit/>
            </a:bodyPr>
            <a:lstStyle/>
            <a:p>
              <a:r>
                <a:rPr lang="en-US" b="1" dirty="0"/>
                <a:t>SERVERS</a:t>
              </a:r>
            </a:p>
          </p:txBody>
        </p:sp>
        <p:grpSp>
          <p:nvGrpSpPr>
            <p:cNvPr id="28" name="Group 27">
              <a:extLst>
                <a:ext uri="{FF2B5EF4-FFF2-40B4-BE49-F238E27FC236}">
                  <a16:creationId xmlns:a16="http://schemas.microsoft.com/office/drawing/2014/main" id="{396AA2E2-CA4E-E742-B1CB-242575F612B0}"/>
                </a:ext>
              </a:extLst>
            </p:cNvPr>
            <p:cNvGrpSpPr/>
            <p:nvPr/>
          </p:nvGrpSpPr>
          <p:grpSpPr>
            <a:xfrm>
              <a:off x="2788657" y="2654877"/>
              <a:ext cx="1209695" cy="547107"/>
              <a:chOff x="237356" y="2824366"/>
              <a:chExt cx="11326575" cy="4762500"/>
            </a:xfrm>
          </p:grpSpPr>
          <p:pic>
            <p:nvPicPr>
              <p:cNvPr id="29" name="Picture 2" descr="Image result for cisco server logo">
                <a:extLst>
                  <a:ext uri="{FF2B5EF4-FFF2-40B4-BE49-F238E27FC236}">
                    <a16:creationId xmlns:a16="http://schemas.microsoft.com/office/drawing/2014/main" id="{A47CB155-178A-4C48-A117-B0D0D00CB6D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37356" y="2824366"/>
                <a:ext cx="4762500" cy="47625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 name="Picture 4" descr="Image result for supermicro server logo">
                <a:extLst>
                  <a:ext uri="{FF2B5EF4-FFF2-40B4-BE49-F238E27FC236}">
                    <a16:creationId xmlns:a16="http://schemas.microsoft.com/office/drawing/2014/main" id="{68FBF012-D763-4E47-943A-372F9A52921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21166" y="3816284"/>
                <a:ext cx="3441691" cy="264848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1" name="Picture 12" descr="Image result for intel logo">
                <a:extLst>
                  <a:ext uri="{FF2B5EF4-FFF2-40B4-BE49-F238E27FC236}">
                    <a16:creationId xmlns:a16="http://schemas.microsoft.com/office/drawing/2014/main" id="{5E9D9FBA-FF25-5C4E-BEF6-BB54918F23B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798570" y="3816284"/>
                <a:ext cx="3765361" cy="2497522"/>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nvGrpSpPr>
          <p:cNvPr id="63" name="Group 62">
            <a:extLst>
              <a:ext uri="{FF2B5EF4-FFF2-40B4-BE49-F238E27FC236}">
                <a16:creationId xmlns:a16="http://schemas.microsoft.com/office/drawing/2014/main" id="{4C958542-4A34-344F-AA6B-BF1C54E83579}"/>
              </a:ext>
            </a:extLst>
          </p:cNvPr>
          <p:cNvGrpSpPr/>
          <p:nvPr/>
        </p:nvGrpSpPr>
        <p:grpSpPr>
          <a:xfrm>
            <a:off x="194447" y="4009574"/>
            <a:ext cx="2241151" cy="1393550"/>
            <a:chOff x="2766230" y="3715122"/>
            <a:chExt cx="2241151" cy="1393550"/>
          </a:xfrm>
        </p:grpSpPr>
        <p:grpSp>
          <p:nvGrpSpPr>
            <p:cNvPr id="7" name="Group 6">
              <a:extLst>
                <a:ext uri="{FF2B5EF4-FFF2-40B4-BE49-F238E27FC236}">
                  <a16:creationId xmlns:a16="http://schemas.microsoft.com/office/drawing/2014/main" id="{EECDA011-DF5D-0B4B-A818-12C1069D5101}"/>
                </a:ext>
              </a:extLst>
            </p:cNvPr>
            <p:cNvGrpSpPr/>
            <p:nvPr/>
          </p:nvGrpSpPr>
          <p:grpSpPr>
            <a:xfrm>
              <a:off x="2827319" y="3715122"/>
              <a:ext cx="2019887" cy="1113731"/>
              <a:chOff x="2444878" y="3093978"/>
              <a:chExt cx="2013748" cy="1175933"/>
            </a:xfrm>
          </p:grpSpPr>
          <p:pic>
            <p:nvPicPr>
              <p:cNvPr id="8" name="Picture 14" descr="Image result for network device icon">
                <a:extLst>
                  <a:ext uri="{FF2B5EF4-FFF2-40B4-BE49-F238E27FC236}">
                    <a16:creationId xmlns:a16="http://schemas.microsoft.com/office/drawing/2014/main" id="{4D2DC75A-9205-0641-B23A-1F933846965B}"/>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526366" y="3337651"/>
                <a:ext cx="932260" cy="9322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6D7076E-2351-3940-9345-0A89F3EB9130}"/>
                  </a:ext>
                </a:extLst>
              </p:cNvPr>
              <p:cNvSpPr txBox="1"/>
              <p:nvPr/>
            </p:nvSpPr>
            <p:spPr>
              <a:xfrm>
                <a:off x="2444878" y="3093978"/>
                <a:ext cx="1838965" cy="646331"/>
              </a:xfrm>
              <a:prstGeom prst="rect">
                <a:avLst/>
              </a:prstGeom>
              <a:noFill/>
            </p:spPr>
            <p:txBody>
              <a:bodyPr wrap="none" rtlCol="0">
                <a:spAutoFit/>
              </a:bodyPr>
              <a:lstStyle/>
              <a:p>
                <a:r>
                  <a:rPr lang="en-US" b="1" dirty="0"/>
                  <a:t>NETWORKING </a:t>
                </a:r>
              </a:p>
              <a:p>
                <a:r>
                  <a:rPr lang="en-US" b="1" dirty="0"/>
                  <a:t>DEVICES</a:t>
                </a:r>
              </a:p>
            </p:txBody>
          </p:sp>
        </p:grpSp>
        <p:grpSp>
          <p:nvGrpSpPr>
            <p:cNvPr id="32" name="Group 31">
              <a:extLst>
                <a:ext uri="{FF2B5EF4-FFF2-40B4-BE49-F238E27FC236}">
                  <a16:creationId xmlns:a16="http://schemas.microsoft.com/office/drawing/2014/main" id="{65FBC2EE-B8AD-C64F-8EC7-D00002C49309}"/>
                </a:ext>
              </a:extLst>
            </p:cNvPr>
            <p:cNvGrpSpPr/>
            <p:nvPr/>
          </p:nvGrpSpPr>
          <p:grpSpPr>
            <a:xfrm>
              <a:off x="2766230" y="4578489"/>
              <a:ext cx="2241151" cy="530183"/>
              <a:chOff x="455039" y="4516610"/>
              <a:chExt cx="11184712" cy="2476882"/>
            </a:xfrm>
          </p:grpSpPr>
          <p:pic>
            <p:nvPicPr>
              <p:cNvPr id="33" name="Picture 32">
                <a:extLst>
                  <a:ext uri="{FF2B5EF4-FFF2-40B4-BE49-F238E27FC236}">
                    <a16:creationId xmlns:a16="http://schemas.microsoft.com/office/drawing/2014/main" id="{FB095145-CEB0-FB49-8008-66D87CD48BF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55039" y="4694583"/>
                <a:ext cx="2118254" cy="2118254"/>
              </a:xfrm>
              <a:prstGeom prst="rect">
                <a:avLst/>
              </a:prstGeom>
            </p:spPr>
          </p:pic>
          <p:pic>
            <p:nvPicPr>
              <p:cNvPr id="34" name="Picture 33">
                <a:extLst>
                  <a:ext uri="{FF2B5EF4-FFF2-40B4-BE49-F238E27FC236}">
                    <a16:creationId xmlns:a16="http://schemas.microsoft.com/office/drawing/2014/main" id="{8BF1ED29-FE56-8B41-BCFF-A584728C9E49}"/>
                  </a:ext>
                </a:extLst>
              </p:cNvPr>
              <p:cNvPicPr>
                <a:picLocks noChangeAspect="1"/>
              </p:cNvPicPr>
              <p:nvPr/>
            </p:nvPicPr>
            <p:blipFill>
              <a:blip r:embed="rId11"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2772577" y="5221292"/>
                <a:ext cx="2118254" cy="1117379"/>
              </a:xfrm>
              <a:prstGeom prst="rect">
                <a:avLst/>
              </a:prstGeom>
            </p:spPr>
          </p:pic>
          <p:pic>
            <p:nvPicPr>
              <p:cNvPr id="35" name="Picture 14" descr="Image result for nokia icon">
                <a:extLst>
                  <a:ext uri="{FF2B5EF4-FFF2-40B4-BE49-F238E27FC236}">
                    <a16:creationId xmlns:a16="http://schemas.microsoft.com/office/drawing/2014/main" id="{91B4B52F-EDF9-114E-807F-8F05946FCEBA}"/>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a:off x="5181880" y="5426948"/>
                <a:ext cx="2355012" cy="140017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BBE8D995-AB3B-1B48-9AA8-0252B8569E57}"/>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176258" y="5003642"/>
                <a:ext cx="3581883" cy="791552"/>
              </a:xfrm>
              <a:prstGeom prst="rect">
                <a:avLst/>
              </a:prstGeom>
            </p:spPr>
          </p:pic>
          <p:pic>
            <p:nvPicPr>
              <p:cNvPr id="37" name="Picture 18" descr="Related image">
                <a:extLst>
                  <a:ext uri="{FF2B5EF4-FFF2-40B4-BE49-F238E27FC236}">
                    <a16:creationId xmlns:a16="http://schemas.microsoft.com/office/drawing/2014/main" id="{7620EA55-8E7D-FB40-9120-E66361B9B243}"/>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9284738" y="4516610"/>
                <a:ext cx="2355013" cy="137555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112A831F-955D-8949-974B-214A773C8869}"/>
                  </a:ext>
                </a:extLst>
              </p:cNvPr>
              <p:cNvPicPr>
                <a:picLocks noChangeAspect="1"/>
              </p:cNvPicPr>
              <p:nvPr/>
            </p:nvPicPr>
            <p:blipFill>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738957" y="5307779"/>
                <a:ext cx="2317855" cy="1685713"/>
              </a:xfrm>
              <a:prstGeom prst="rect">
                <a:avLst/>
              </a:prstGeom>
            </p:spPr>
          </p:pic>
        </p:grpSp>
      </p:grpSp>
      <p:sp>
        <p:nvSpPr>
          <p:cNvPr id="47" name="Right Brace 46">
            <a:extLst>
              <a:ext uri="{FF2B5EF4-FFF2-40B4-BE49-F238E27FC236}">
                <a16:creationId xmlns:a16="http://schemas.microsoft.com/office/drawing/2014/main" id="{4477A190-ED99-D741-B619-7A77BD4DBEB4}"/>
              </a:ext>
            </a:extLst>
          </p:cNvPr>
          <p:cNvSpPr/>
          <p:nvPr/>
        </p:nvSpPr>
        <p:spPr>
          <a:xfrm>
            <a:off x="4826219" y="2825884"/>
            <a:ext cx="845092" cy="2577240"/>
          </a:xfrm>
          <a:prstGeom prst="rightBrace">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ectangle 15">
            <a:extLst>
              <a:ext uri="{FF2B5EF4-FFF2-40B4-BE49-F238E27FC236}">
                <a16:creationId xmlns:a16="http://schemas.microsoft.com/office/drawing/2014/main" id="{BB011828-16D5-9C43-8719-F2009D629F47}"/>
              </a:ext>
            </a:extLst>
          </p:cNvPr>
          <p:cNvSpPr/>
          <p:nvPr/>
        </p:nvSpPr>
        <p:spPr>
          <a:xfrm>
            <a:off x="5708834" y="2894064"/>
            <a:ext cx="2874698" cy="769441"/>
          </a:xfrm>
          <a:prstGeom prst="rect">
            <a:avLst/>
          </a:prstGeom>
          <a:noFill/>
        </p:spPr>
        <p:txBody>
          <a:bodyPr wrap="square" lIns="91440" tIns="45720" rIns="91440" bIns="45720">
            <a:spAutoFit/>
          </a:bodyPr>
          <a:lstStyle/>
          <a:p>
            <a:pPr algn="ctr"/>
            <a:r>
              <a:rPr lang="en-US" sz="4400" b="0" cap="none" spc="0" dirty="0" err="1">
                <a:ln w="0"/>
                <a:solidFill>
                  <a:schemeClr val="tx1"/>
                </a:solidFill>
                <a:effectLst>
                  <a:outerShdw blurRad="38100" dist="19050" dir="2700000" algn="tl" rotWithShape="0">
                    <a:schemeClr val="dk1">
                      <a:alpha val="40000"/>
                    </a:schemeClr>
                  </a:outerShdw>
                </a:effectLst>
              </a:rPr>
              <a:t>PyNetBox</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64" name="Right Brace 63">
            <a:extLst>
              <a:ext uri="{FF2B5EF4-FFF2-40B4-BE49-F238E27FC236}">
                <a16:creationId xmlns:a16="http://schemas.microsoft.com/office/drawing/2014/main" id="{F4258F07-CC87-B34F-8E25-7E64B8486328}"/>
              </a:ext>
            </a:extLst>
          </p:cNvPr>
          <p:cNvSpPr/>
          <p:nvPr/>
        </p:nvSpPr>
        <p:spPr>
          <a:xfrm flipH="1">
            <a:off x="8298671" y="2825884"/>
            <a:ext cx="845092" cy="2577240"/>
          </a:xfrm>
          <a:prstGeom prst="rightBrace">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21F54357-EF69-8A4B-8108-5BEF4A9B5B5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10649" y="4203219"/>
            <a:ext cx="1184350" cy="1184350"/>
          </a:xfrm>
          <a:prstGeom prst="rect">
            <a:avLst/>
          </a:prstGeom>
        </p:spPr>
      </p:pic>
      <p:cxnSp>
        <p:nvCxnSpPr>
          <p:cNvPr id="65" name="Straight Arrow Connector 64">
            <a:extLst>
              <a:ext uri="{FF2B5EF4-FFF2-40B4-BE49-F238E27FC236}">
                <a16:creationId xmlns:a16="http://schemas.microsoft.com/office/drawing/2014/main" id="{9702BB0C-252C-6B4B-8B4F-10C96D5D758E}"/>
              </a:ext>
            </a:extLst>
          </p:cNvPr>
          <p:cNvCxnSpPr>
            <a:cxnSpLocks/>
          </p:cNvCxnSpPr>
          <p:nvPr/>
        </p:nvCxnSpPr>
        <p:spPr>
          <a:xfrm>
            <a:off x="2209926" y="3237981"/>
            <a:ext cx="84831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22DFABE-7501-B449-AAB5-9720EBEDEE0A}"/>
              </a:ext>
            </a:extLst>
          </p:cNvPr>
          <p:cNvCxnSpPr>
            <a:cxnSpLocks/>
          </p:cNvCxnSpPr>
          <p:nvPr/>
        </p:nvCxnSpPr>
        <p:spPr>
          <a:xfrm>
            <a:off x="2473181" y="4621717"/>
            <a:ext cx="84831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7" name="Graphic 66">
            <a:extLst>
              <a:ext uri="{FF2B5EF4-FFF2-40B4-BE49-F238E27FC236}">
                <a16:creationId xmlns:a16="http://schemas.microsoft.com/office/drawing/2014/main" id="{47957B45-5B8D-2742-AC58-ACF9AD70858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04908" y="3709089"/>
            <a:ext cx="2787223" cy="810829"/>
          </a:xfrm>
          <a:prstGeom prst="rect">
            <a:avLst/>
          </a:prstGeom>
        </p:spPr>
      </p:pic>
      <p:cxnSp>
        <p:nvCxnSpPr>
          <p:cNvPr id="68" name="Straight Arrow Connector 67">
            <a:extLst>
              <a:ext uri="{FF2B5EF4-FFF2-40B4-BE49-F238E27FC236}">
                <a16:creationId xmlns:a16="http://schemas.microsoft.com/office/drawing/2014/main" id="{640DB1F7-D4CC-084A-9E34-470A1E10B78B}"/>
              </a:ext>
            </a:extLst>
          </p:cNvPr>
          <p:cNvCxnSpPr>
            <a:cxnSpLocks/>
          </p:cNvCxnSpPr>
          <p:nvPr/>
        </p:nvCxnSpPr>
        <p:spPr>
          <a:xfrm>
            <a:off x="5347580" y="4116522"/>
            <a:ext cx="427932"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C99A6EC-6990-4848-8F55-A1DA947262A6}"/>
              </a:ext>
            </a:extLst>
          </p:cNvPr>
          <p:cNvCxnSpPr>
            <a:cxnSpLocks/>
          </p:cNvCxnSpPr>
          <p:nvPr/>
        </p:nvCxnSpPr>
        <p:spPr>
          <a:xfrm>
            <a:off x="8295453" y="4116522"/>
            <a:ext cx="848310"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35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234E-CC63-6E4F-826A-4DB9BF209F74}"/>
              </a:ext>
            </a:extLst>
          </p:cNvPr>
          <p:cNvSpPr>
            <a:spLocks noGrp="1"/>
          </p:cNvSpPr>
          <p:nvPr>
            <p:ph type="title"/>
          </p:nvPr>
        </p:nvSpPr>
        <p:spPr/>
        <p:txBody>
          <a:bodyPr>
            <a:normAutofit/>
          </a:bodyPr>
          <a:lstStyle/>
          <a:p>
            <a:r>
              <a:rPr lang="en-US" dirty="0" err="1"/>
              <a:t>NetBox</a:t>
            </a:r>
            <a:r>
              <a:rPr lang="en-US" dirty="0"/>
              <a:t> Automation</a:t>
            </a:r>
          </a:p>
        </p:txBody>
      </p:sp>
      <p:sp>
        <p:nvSpPr>
          <p:cNvPr id="47" name="Right Brace 46">
            <a:extLst>
              <a:ext uri="{FF2B5EF4-FFF2-40B4-BE49-F238E27FC236}">
                <a16:creationId xmlns:a16="http://schemas.microsoft.com/office/drawing/2014/main" id="{4477A190-ED99-D741-B619-7A77BD4DBEB4}"/>
              </a:ext>
            </a:extLst>
          </p:cNvPr>
          <p:cNvSpPr/>
          <p:nvPr/>
        </p:nvSpPr>
        <p:spPr>
          <a:xfrm>
            <a:off x="3434887" y="3106270"/>
            <a:ext cx="845092" cy="1371601"/>
          </a:xfrm>
          <a:prstGeom prst="rightBrace">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Right Brace 63">
            <a:extLst>
              <a:ext uri="{FF2B5EF4-FFF2-40B4-BE49-F238E27FC236}">
                <a16:creationId xmlns:a16="http://schemas.microsoft.com/office/drawing/2014/main" id="{F4258F07-CC87-B34F-8E25-7E64B8486328}"/>
              </a:ext>
            </a:extLst>
          </p:cNvPr>
          <p:cNvSpPr/>
          <p:nvPr/>
        </p:nvSpPr>
        <p:spPr>
          <a:xfrm flipH="1">
            <a:off x="6473300" y="2571244"/>
            <a:ext cx="845092" cy="2577240"/>
          </a:xfrm>
          <a:prstGeom prst="rightBrace">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descr="A close up of a logo&#10;&#10;Description automatically generated">
            <a:extLst>
              <a:ext uri="{FF2B5EF4-FFF2-40B4-BE49-F238E27FC236}">
                <a16:creationId xmlns:a16="http://schemas.microsoft.com/office/drawing/2014/main" id="{21F54357-EF69-8A4B-8108-5BEF4A9B5B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6577" y="3977864"/>
            <a:ext cx="1093376" cy="1093376"/>
          </a:xfrm>
          <a:prstGeom prst="rect">
            <a:avLst/>
          </a:prstGeom>
        </p:spPr>
      </p:pic>
      <p:pic>
        <p:nvPicPr>
          <p:cNvPr id="67" name="Graphic 66">
            <a:extLst>
              <a:ext uri="{FF2B5EF4-FFF2-40B4-BE49-F238E27FC236}">
                <a16:creationId xmlns:a16="http://schemas.microsoft.com/office/drawing/2014/main" id="{47957B45-5B8D-2742-AC58-ACF9AD7085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2728" y="3410696"/>
            <a:ext cx="2787223" cy="810829"/>
          </a:xfrm>
          <a:prstGeom prst="rect">
            <a:avLst/>
          </a:prstGeom>
        </p:spPr>
      </p:pic>
      <p:pic>
        <p:nvPicPr>
          <p:cNvPr id="10" name="Picture 9" descr="A close up of a logo&#10;&#10;Description automatically generated">
            <a:extLst>
              <a:ext uri="{FF2B5EF4-FFF2-40B4-BE49-F238E27FC236}">
                <a16:creationId xmlns:a16="http://schemas.microsoft.com/office/drawing/2014/main" id="{4D6C9CEA-A71A-4747-90D5-1DE9DCC81E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6577" y="2784717"/>
            <a:ext cx="1093376" cy="1093376"/>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E6FC940C-811F-BC48-ADE0-C0FC1122A3DD}"/>
              </a:ext>
            </a:extLst>
          </p:cNvPr>
          <p:cNvPicPr>
            <a:picLocks noChangeAspect="1"/>
          </p:cNvPicPr>
          <p:nvPr/>
        </p:nvPicPr>
        <p:blipFill rotWithShape="1">
          <a:blip r:embed="rId7">
            <a:extLst>
              <a:ext uri="{28A0092B-C50C-407E-A947-70E740481C1C}">
                <a14:useLocalDpi xmlns:a14="http://schemas.microsoft.com/office/drawing/2010/main" val="0"/>
              </a:ext>
            </a:extLst>
          </a:blip>
          <a:srcRect t="34198" b="39462"/>
          <a:stretch/>
        </p:blipFill>
        <p:spPr>
          <a:xfrm>
            <a:off x="7771637" y="4353139"/>
            <a:ext cx="3657600" cy="505118"/>
          </a:xfrm>
          <a:prstGeom prst="rect">
            <a:avLst/>
          </a:prstGeom>
        </p:spPr>
      </p:pic>
      <p:pic>
        <p:nvPicPr>
          <p:cNvPr id="17" name="Graphic 16">
            <a:extLst>
              <a:ext uri="{FF2B5EF4-FFF2-40B4-BE49-F238E27FC236}">
                <a16:creationId xmlns:a16="http://schemas.microsoft.com/office/drawing/2014/main" id="{A33D392E-7F16-994A-9771-C7D6A5236D7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48455" y="2734831"/>
            <a:ext cx="1193147" cy="1193147"/>
          </a:xfrm>
          <a:prstGeom prst="rect">
            <a:avLst/>
          </a:prstGeom>
        </p:spPr>
      </p:pic>
      <p:pic>
        <p:nvPicPr>
          <p:cNvPr id="19" name="Graphic 18">
            <a:extLst>
              <a:ext uri="{FF2B5EF4-FFF2-40B4-BE49-F238E27FC236}">
                <a16:creationId xmlns:a16="http://schemas.microsoft.com/office/drawing/2014/main" id="{A5119D2F-5500-6E40-BC0B-A4140CE94B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39411" y="2734831"/>
            <a:ext cx="845091" cy="845091"/>
          </a:xfrm>
          <a:prstGeom prst="rect">
            <a:avLst/>
          </a:prstGeom>
        </p:spPr>
      </p:pic>
      <p:pic>
        <p:nvPicPr>
          <p:cNvPr id="21" name="Graphic 20">
            <a:extLst>
              <a:ext uri="{FF2B5EF4-FFF2-40B4-BE49-F238E27FC236}">
                <a16:creationId xmlns:a16="http://schemas.microsoft.com/office/drawing/2014/main" id="{94A9A1FF-1B9F-734E-A816-733A2393AA3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28937" y="3210139"/>
            <a:ext cx="1143000" cy="1143000"/>
          </a:xfrm>
          <a:prstGeom prst="rect">
            <a:avLst/>
          </a:prstGeom>
        </p:spPr>
      </p:pic>
      <p:cxnSp>
        <p:nvCxnSpPr>
          <p:cNvPr id="45" name="Straight Arrow Connector 44">
            <a:extLst>
              <a:ext uri="{FF2B5EF4-FFF2-40B4-BE49-F238E27FC236}">
                <a16:creationId xmlns:a16="http://schemas.microsoft.com/office/drawing/2014/main" id="{A1210FCB-48E7-9843-8018-36E522DB0AA5}"/>
              </a:ext>
            </a:extLst>
          </p:cNvPr>
          <p:cNvCxnSpPr>
            <a:cxnSpLocks/>
          </p:cNvCxnSpPr>
          <p:nvPr/>
        </p:nvCxnSpPr>
        <p:spPr>
          <a:xfrm>
            <a:off x="3999965" y="3787069"/>
            <a:ext cx="427932"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DC8468-CFDC-C243-A2A3-226A312294E5}"/>
              </a:ext>
            </a:extLst>
          </p:cNvPr>
          <p:cNvCxnSpPr>
            <a:cxnSpLocks/>
          </p:cNvCxnSpPr>
          <p:nvPr/>
        </p:nvCxnSpPr>
        <p:spPr>
          <a:xfrm>
            <a:off x="6720753" y="3860222"/>
            <a:ext cx="427932"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31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3892" y="4599236"/>
            <a:ext cx="10547921" cy="762000"/>
          </a:xfrm>
        </p:spPr>
        <p:txBody>
          <a:bodyPr>
            <a:normAutofit/>
          </a:bodyPr>
          <a:lstStyle/>
          <a:p>
            <a:r>
              <a:rPr lang="en-US" dirty="0">
                <a:latin typeface="+mj-lt"/>
              </a:rPr>
              <a:t>THANK YOU</a:t>
            </a:r>
          </a:p>
        </p:txBody>
      </p:sp>
    </p:spTree>
    <p:extLst>
      <p:ext uri="{BB962C8B-B14F-4D97-AF65-F5344CB8AC3E}">
        <p14:creationId xmlns:p14="http://schemas.microsoft.com/office/powerpoint/2010/main" val="3712944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11DBF-4959-AB4A-BDAD-2F8BCF890AB3}"/>
              </a:ext>
            </a:extLst>
          </p:cNvPr>
          <p:cNvSpPr>
            <a:spLocks noGrp="1"/>
          </p:cNvSpPr>
          <p:nvPr>
            <p:ph type="title"/>
          </p:nvPr>
        </p:nvSpPr>
        <p:spPr/>
        <p:txBody>
          <a:bodyPr/>
          <a:lstStyle/>
          <a:p>
            <a:r>
              <a:rPr lang="en-US" dirty="0"/>
              <a:t>Cilium – CNI Plugin</a:t>
            </a:r>
          </a:p>
        </p:txBody>
      </p:sp>
      <p:sp>
        <p:nvSpPr>
          <p:cNvPr id="5" name="Content Placeholder 4">
            <a:extLst>
              <a:ext uri="{FF2B5EF4-FFF2-40B4-BE49-F238E27FC236}">
                <a16:creationId xmlns:a16="http://schemas.microsoft.com/office/drawing/2014/main" id="{1D6678A4-3FA7-8044-BD0D-4AF429B31C42}"/>
              </a:ext>
            </a:extLst>
          </p:cNvPr>
          <p:cNvSpPr>
            <a:spLocks noGrp="1"/>
          </p:cNvSpPr>
          <p:nvPr>
            <p:ph idx="1"/>
          </p:nvPr>
        </p:nvSpPr>
        <p:spPr/>
        <p:txBody>
          <a:bodyPr/>
          <a:lstStyle/>
          <a:p>
            <a:r>
              <a:rPr lang="en-US" dirty="0"/>
              <a:t>Cilium is the Container Networking Interface (CNI) used in our cluster</a:t>
            </a:r>
          </a:p>
          <a:p>
            <a:r>
              <a:rPr lang="en-US" dirty="0"/>
              <a:t>The Cilium Network Policy resource is leveraged for security</a:t>
            </a:r>
          </a:p>
          <a:p>
            <a:r>
              <a:rPr lang="en-US" dirty="0"/>
              <a:t>Expands the built-in functionality to Layers 3-7 for ingress and egress traffic</a:t>
            </a:r>
          </a:p>
          <a:p>
            <a:endParaRPr lang="en-US" dirty="0"/>
          </a:p>
        </p:txBody>
      </p:sp>
      <p:pic>
        <p:nvPicPr>
          <p:cNvPr id="4" name="Picture 3" descr="A stop sign&#10;&#10;Description automatically generated">
            <a:extLst>
              <a:ext uri="{FF2B5EF4-FFF2-40B4-BE49-F238E27FC236}">
                <a16:creationId xmlns:a16="http://schemas.microsoft.com/office/drawing/2014/main" id="{CEBAF199-9E39-0C4F-8476-0367328B6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0803" y="3836628"/>
            <a:ext cx="1944153" cy="1944153"/>
          </a:xfrm>
          <a:prstGeom prst="rect">
            <a:avLst/>
          </a:prstGeom>
        </p:spPr>
      </p:pic>
      <p:pic>
        <p:nvPicPr>
          <p:cNvPr id="7" name="Graphic 6">
            <a:extLst>
              <a:ext uri="{FF2B5EF4-FFF2-40B4-BE49-F238E27FC236}">
                <a16:creationId xmlns:a16="http://schemas.microsoft.com/office/drawing/2014/main" id="{AAC253FA-3479-E640-AB17-9678A5C769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44784" y="3836630"/>
            <a:ext cx="1773238" cy="1944153"/>
          </a:xfrm>
          <a:prstGeom prst="rect">
            <a:avLst/>
          </a:prstGeom>
        </p:spPr>
      </p:pic>
      <p:pic>
        <p:nvPicPr>
          <p:cNvPr id="11" name="Graphic 10">
            <a:extLst>
              <a:ext uri="{FF2B5EF4-FFF2-40B4-BE49-F238E27FC236}">
                <a16:creationId xmlns:a16="http://schemas.microsoft.com/office/drawing/2014/main" id="{D4B69A3E-66A2-2444-8D8C-89778CF653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85759" y="3836629"/>
            <a:ext cx="1388222" cy="1944153"/>
          </a:xfrm>
          <a:prstGeom prst="rect">
            <a:avLst/>
          </a:prstGeom>
        </p:spPr>
      </p:pic>
    </p:spTree>
    <p:extLst>
      <p:ext uri="{BB962C8B-B14F-4D97-AF65-F5344CB8AC3E}">
        <p14:creationId xmlns:p14="http://schemas.microsoft.com/office/powerpoint/2010/main" val="36689311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98FCC-B0D4-CA4C-B386-6C77FB1ECD8F}"/>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96DBA9FB-22C0-4E42-90A0-7D36A131EC77}"/>
              </a:ext>
            </a:extLst>
          </p:cNvPr>
          <p:cNvSpPr>
            <a:spLocks noGrp="1"/>
          </p:cNvSpPr>
          <p:nvPr>
            <p:ph idx="1"/>
          </p:nvPr>
        </p:nvSpPr>
        <p:spPr>
          <a:xfrm>
            <a:off x="457200" y="1600202"/>
            <a:ext cx="11201400" cy="5069157"/>
          </a:xfrm>
        </p:spPr>
        <p:txBody>
          <a:bodyPr vert="horz" lIns="91440" tIns="45720" rIns="91440" bIns="45720" rtlCol="0" anchor="t">
            <a:normAutofit/>
          </a:bodyPr>
          <a:lstStyle/>
          <a:p>
            <a:r>
              <a:rPr lang="en-US" dirty="0"/>
              <a:t>Use Case Context</a:t>
            </a:r>
          </a:p>
          <a:p>
            <a:r>
              <a:rPr lang="en-US" dirty="0"/>
              <a:t>Cloud Native Overview </a:t>
            </a:r>
          </a:p>
          <a:p>
            <a:r>
              <a:rPr lang="en-US" dirty="0"/>
              <a:t>Operating </a:t>
            </a:r>
            <a:r>
              <a:rPr lang="en-US" dirty="0" err="1"/>
              <a:t>NetBox</a:t>
            </a:r>
            <a:r>
              <a:rPr lang="en-US" dirty="0"/>
              <a:t> </a:t>
            </a:r>
          </a:p>
          <a:p>
            <a:r>
              <a:rPr lang="en-US" dirty="0" err="1"/>
              <a:t>NetBox</a:t>
            </a:r>
            <a:r>
              <a:rPr lang="en-US" dirty="0"/>
              <a:t> Automation</a:t>
            </a:r>
          </a:p>
        </p:txBody>
      </p:sp>
    </p:spTree>
    <p:extLst>
      <p:ext uri="{BB962C8B-B14F-4D97-AF65-F5344CB8AC3E}">
        <p14:creationId xmlns:p14="http://schemas.microsoft.com/office/powerpoint/2010/main" val="294793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4823C-5137-F54E-8063-7EFDB35B2261}"/>
              </a:ext>
            </a:extLst>
          </p:cNvPr>
          <p:cNvSpPr>
            <a:spLocks noGrp="1"/>
          </p:cNvSpPr>
          <p:nvPr>
            <p:ph type="title"/>
          </p:nvPr>
        </p:nvSpPr>
        <p:spPr/>
        <p:txBody>
          <a:bodyPr/>
          <a:lstStyle/>
          <a:p>
            <a:r>
              <a:rPr lang="en-US" dirty="0"/>
              <a:t>Use Case Context</a:t>
            </a:r>
          </a:p>
        </p:txBody>
      </p:sp>
      <p:sp>
        <p:nvSpPr>
          <p:cNvPr id="3" name="Content Placeholder 2">
            <a:extLst>
              <a:ext uri="{FF2B5EF4-FFF2-40B4-BE49-F238E27FC236}">
                <a16:creationId xmlns:a16="http://schemas.microsoft.com/office/drawing/2014/main" id="{A8DDCA23-89B7-0F40-B4A2-ED8DDCE8E8B9}"/>
              </a:ext>
            </a:extLst>
          </p:cNvPr>
          <p:cNvSpPr>
            <a:spLocks noGrp="1"/>
          </p:cNvSpPr>
          <p:nvPr>
            <p:ph idx="1"/>
          </p:nvPr>
        </p:nvSpPr>
        <p:spPr/>
        <p:txBody>
          <a:bodyPr>
            <a:normAutofit/>
          </a:bodyPr>
          <a:lstStyle/>
          <a:p>
            <a:r>
              <a:rPr lang="en-US" dirty="0"/>
              <a:t>&lt;10 sites</a:t>
            </a:r>
          </a:p>
          <a:p>
            <a:r>
              <a:rPr lang="en-US" dirty="0"/>
              <a:t>10’s of tenants and virtual clusters</a:t>
            </a:r>
          </a:p>
          <a:p>
            <a:r>
              <a:rPr lang="en-US" dirty="0"/>
              <a:t>100’s of racks, device types</a:t>
            </a:r>
          </a:p>
          <a:p>
            <a:r>
              <a:rPr lang="en-US" dirty="0"/>
              <a:t>1000’s of </a:t>
            </a:r>
          </a:p>
          <a:p>
            <a:pPr lvl="1"/>
            <a:r>
              <a:rPr lang="en-US" dirty="0"/>
              <a:t>Devices, cables, interfaces</a:t>
            </a:r>
          </a:p>
          <a:p>
            <a:pPr lvl="1"/>
            <a:r>
              <a:rPr lang="en-US" dirty="0"/>
              <a:t>Inventory components</a:t>
            </a:r>
          </a:p>
          <a:p>
            <a:pPr lvl="1"/>
            <a:r>
              <a:rPr lang="en-US" dirty="0"/>
              <a:t>secrets, IP addresses, VLANs</a:t>
            </a:r>
          </a:p>
        </p:txBody>
      </p:sp>
      <p:sp>
        <p:nvSpPr>
          <p:cNvPr id="4" name="Rectangle 3">
            <a:extLst>
              <a:ext uri="{FF2B5EF4-FFF2-40B4-BE49-F238E27FC236}">
                <a16:creationId xmlns:a16="http://schemas.microsoft.com/office/drawing/2014/main" id="{F11AD845-5520-AA41-9A45-A37D272BC1FC}"/>
              </a:ext>
            </a:extLst>
          </p:cNvPr>
          <p:cNvSpPr/>
          <p:nvPr/>
        </p:nvSpPr>
        <p:spPr>
          <a:xfrm>
            <a:off x="6145980" y="3225931"/>
            <a:ext cx="3891032" cy="27961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0" name="Straight Connector 9">
            <a:extLst>
              <a:ext uri="{FF2B5EF4-FFF2-40B4-BE49-F238E27FC236}">
                <a16:creationId xmlns:a16="http://schemas.microsoft.com/office/drawing/2014/main" id="{D80593BE-4EF6-5448-81FE-6C0710ECCF9D}"/>
              </a:ext>
            </a:extLst>
          </p:cNvPr>
          <p:cNvCxnSpPr>
            <a:cxnSpLocks/>
          </p:cNvCxnSpPr>
          <p:nvPr/>
        </p:nvCxnSpPr>
        <p:spPr>
          <a:xfrm>
            <a:off x="6459508" y="6055218"/>
            <a:ext cx="327038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8B86134-82EB-9E46-962D-6E7CE184DA6F}"/>
              </a:ext>
            </a:extLst>
          </p:cNvPr>
          <p:cNvCxnSpPr>
            <a:cxnSpLocks/>
          </p:cNvCxnSpPr>
          <p:nvPr/>
        </p:nvCxnSpPr>
        <p:spPr>
          <a:xfrm flipH="1" flipV="1">
            <a:off x="6114230" y="3668100"/>
            <a:ext cx="19050" cy="194064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6DE40A-770A-8340-BE99-725A43A98795}"/>
              </a:ext>
            </a:extLst>
          </p:cNvPr>
          <p:cNvCxnSpPr>
            <a:cxnSpLocks/>
          </p:cNvCxnSpPr>
          <p:nvPr/>
        </p:nvCxnSpPr>
        <p:spPr>
          <a:xfrm flipV="1">
            <a:off x="10038653" y="3580471"/>
            <a:ext cx="0" cy="19215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loud 12">
            <a:extLst>
              <a:ext uri="{FF2B5EF4-FFF2-40B4-BE49-F238E27FC236}">
                <a16:creationId xmlns:a16="http://schemas.microsoft.com/office/drawing/2014/main" id="{0E58F6D7-88E0-F443-9E14-17CE277E46DB}"/>
              </a:ext>
            </a:extLst>
          </p:cNvPr>
          <p:cNvSpPr/>
          <p:nvPr/>
        </p:nvSpPr>
        <p:spPr>
          <a:xfrm>
            <a:off x="10621893" y="4023211"/>
            <a:ext cx="1372916" cy="1043284"/>
          </a:xfrm>
          <a:prstGeom prst="cloud">
            <a:avLst/>
          </a:prstGeom>
          <a:noFill/>
          <a:ln w="25400">
            <a:solidFill>
              <a:srgbClr val="0A0A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dirty="0">
                <a:solidFill>
                  <a:schemeClr val="tx1"/>
                </a:solidFill>
              </a:rPr>
              <a:t>Public</a:t>
            </a:r>
          </a:p>
          <a:p>
            <a:pPr algn="ctr"/>
            <a:r>
              <a:rPr lang="en-CA" sz="2000" dirty="0">
                <a:solidFill>
                  <a:schemeClr val="tx1"/>
                </a:solidFill>
              </a:rPr>
              <a:t>Cloud</a:t>
            </a:r>
          </a:p>
        </p:txBody>
      </p:sp>
      <p:cxnSp>
        <p:nvCxnSpPr>
          <p:cNvPr id="14" name="Straight Connector 13">
            <a:extLst>
              <a:ext uri="{FF2B5EF4-FFF2-40B4-BE49-F238E27FC236}">
                <a16:creationId xmlns:a16="http://schemas.microsoft.com/office/drawing/2014/main" id="{BC1DD98C-27B9-7342-88C1-55E7093B0D1A}"/>
              </a:ext>
            </a:extLst>
          </p:cNvPr>
          <p:cNvCxnSpPr>
            <a:cxnSpLocks/>
            <a:stCxn id="29" idx="0"/>
            <a:endCxn id="13" idx="2"/>
          </p:cNvCxnSpPr>
          <p:nvPr/>
        </p:nvCxnSpPr>
        <p:spPr>
          <a:xfrm>
            <a:off x="10212107" y="4524758"/>
            <a:ext cx="414045" cy="20095"/>
          </a:xfrm>
          <a:prstGeom prst="line">
            <a:avLst/>
          </a:prstGeom>
          <a:ln w="25400">
            <a:solidFill>
              <a:srgbClr val="EC2028"/>
            </a:solidFill>
            <a:prstDash val="dash"/>
          </a:ln>
        </p:spPr>
        <p:style>
          <a:lnRef idx="1">
            <a:schemeClr val="accent1"/>
          </a:lnRef>
          <a:fillRef idx="0">
            <a:schemeClr val="accent1"/>
          </a:fillRef>
          <a:effectRef idx="0">
            <a:schemeClr val="accent1"/>
          </a:effectRef>
          <a:fontRef idx="minor">
            <a:schemeClr val="tx1"/>
          </a:fontRef>
        </p:style>
      </p:cxnSp>
      <p:sp>
        <p:nvSpPr>
          <p:cNvPr id="15" name="Rectangle: Rounded Corners 94">
            <a:extLst>
              <a:ext uri="{FF2B5EF4-FFF2-40B4-BE49-F238E27FC236}">
                <a16:creationId xmlns:a16="http://schemas.microsoft.com/office/drawing/2014/main" id="{EDA77DF6-17EE-004D-A3EF-D1B1CA41E8AE}"/>
              </a:ext>
            </a:extLst>
          </p:cNvPr>
          <p:cNvSpPr/>
          <p:nvPr/>
        </p:nvSpPr>
        <p:spPr>
          <a:xfrm>
            <a:off x="7085668" y="3660194"/>
            <a:ext cx="1983868" cy="1872896"/>
          </a:xfrm>
          <a:prstGeom prst="roundRect">
            <a:avLst/>
          </a:prstGeom>
          <a:solidFill>
            <a:srgbClr val="FAC2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Cloud Native</a:t>
            </a:r>
          </a:p>
          <a:p>
            <a:pPr algn="ctr"/>
            <a:r>
              <a:rPr lang="en-CA" dirty="0">
                <a:solidFill>
                  <a:schemeClr val="tx1"/>
                </a:solidFill>
              </a:rPr>
              <a:t>Virtualized</a:t>
            </a:r>
          </a:p>
          <a:p>
            <a:pPr algn="ctr"/>
            <a:r>
              <a:rPr lang="en-CA" dirty="0">
                <a:solidFill>
                  <a:schemeClr val="tx1"/>
                </a:solidFill>
              </a:rPr>
              <a:t>SDN/NFVI</a:t>
            </a:r>
          </a:p>
          <a:p>
            <a:pPr algn="ctr"/>
            <a:r>
              <a:rPr lang="en-CA" dirty="0">
                <a:solidFill>
                  <a:schemeClr val="tx1"/>
                </a:solidFill>
              </a:rPr>
              <a:t>Multi-Site</a:t>
            </a:r>
          </a:p>
          <a:p>
            <a:pPr algn="ctr"/>
            <a:r>
              <a:rPr lang="en-CA" dirty="0">
                <a:solidFill>
                  <a:schemeClr val="tx1"/>
                </a:solidFill>
              </a:rPr>
              <a:t>Multi-Vendor</a:t>
            </a:r>
          </a:p>
          <a:p>
            <a:pPr algn="ctr"/>
            <a:r>
              <a:rPr lang="en-CA" dirty="0">
                <a:solidFill>
                  <a:schemeClr val="tx1"/>
                </a:solidFill>
              </a:rPr>
              <a:t>Multi-Cloud</a:t>
            </a:r>
          </a:p>
        </p:txBody>
      </p:sp>
      <p:cxnSp>
        <p:nvCxnSpPr>
          <p:cNvPr id="16" name="Straight Connector 15">
            <a:extLst>
              <a:ext uri="{FF2B5EF4-FFF2-40B4-BE49-F238E27FC236}">
                <a16:creationId xmlns:a16="http://schemas.microsoft.com/office/drawing/2014/main" id="{DB13B480-991A-F74C-ABC9-DC44F1BBB4EA}"/>
              </a:ext>
            </a:extLst>
          </p:cNvPr>
          <p:cNvCxnSpPr>
            <a:cxnSpLocks/>
          </p:cNvCxnSpPr>
          <p:nvPr/>
        </p:nvCxnSpPr>
        <p:spPr>
          <a:xfrm flipV="1">
            <a:off x="6126930" y="1990893"/>
            <a:ext cx="1549097" cy="762807"/>
          </a:xfrm>
          <a:prstGeom prst="line">
            <a:avLst/>
          </a:prstGeom>
          <a:ln w="25400">
            <a:solidFill>
              <a:srgbClr val="EC2028"/>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EE2A16E-05DB-3B4F-8478-CED2FA5DCACC}"/>
              </a:ext>
            </a:extLst>
          </p:cNvPr>
          <p:cNvCxnSpPr>
            <a:cxnSpLocks/>
          </p:cNvCxnSpPr>
          <p:nvPr/>
        </p:nvCxnSpPr>
        <p:spPr>
          <a:xfrm flipH="1" flipV="1">
            <a:off x="8388307" y="2050114"/>
            <a:ext cx="1648712" cy="634623"/>
          </a:xfrm>
          <a:prstGeom prst="line">
            <a:avLst/>
          </a:prstGeom>
          <a:ln w="25400">
            <a:solidFill>
              <a:srgbClr val="EC2028"/>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30BD033-C323-3048-918F-6F88D4DA080C}"/>
              </a:ext>
            </a:extLst>
          </p:cNvPr>
          <p:cNvCxnSpPr>
            <a:cxnSpLocks/>
          </p:cNvCxnSpPr>
          <p:nvPr/>
        </p:nvCxnSpPr>
        <p:spPr>
          <a:xfrm flipV="1">
            <a:off x="6448312" y="3219227"/>
            <a:ext cx="3281581" cy="70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18" descr="A close up of a logo&#10;&#10;Description automatically generated">
            <a:extLst>
              <a:ext uri="{FF2B5EF4-FFF2-40B4-BE49-F238E27FC236}">
                <a16:creationId xmlns:a16="http://schemas.microsoft.com/office/drawing/2014/main" id="{0EFC89F0-5B99-7440-884A-B6590591A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5121" y="1600203"/>
            <a:ext cx="830278" cy="830278"/>
          </a:xfrm>
          <a:prstGeom prst="rect">
            <a:avLst/>
          </a:prstGeom>
        </p:spPr>
      </p:pic>
      <p:pic>
        <p:nvPicPr>
          <p:cNvPr id="20" name="Picture 19" descr="A picture containing sitting, white, black, computer&#10;&#10;Description automatically generated">
            <a:extLst>
              <a:ext uri="{FF2B5EF4-FFF2-40B4-BE49-F238E27FC236}">
                <a16:creationId xmlns:a16="http://schemas.microsoft.com/office/drawing/2014/main" id="{D8A668AC-546C-AD43-93CD-6A669CB523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2178" y="2468566"/>
            <a:ext cx="1489504" cy="1444172"/>
          </a:xfrm>
          <a:prstGeom prst="rect">
            <a:avLst/>
          </a:prstGeom>
        </p:spPr>
      </p:pic>
      <p:pic>
        <p:nvPicPr>
          <p:cNvPr id="21" name="Picture 20" descr="A picture containing sitting, white, black, computer&#10;&#10;Description automatically generated">
            <a:extLst>
              <a:ext uri="{FF2B5EF4-FFF2-40B4-BE49-F238E27FC236}">
                <a16:creationId xmlns:a16="http://schemas.microsoft.com/office/drawing/2014/main" id="{C86B6CFA-5D47-8547-99DD-2D5A64842F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8672" y="2468566"/>
            <a:ext cx="1489504" cy="1444172"/>
          </a:xfrm>
          <a:prstGeom prst="rect">
            <a:avLst/>
          </a:prstGeom>
        </p:spPr>
      </p:pic>
      <p:pic>
        <p:nvPicPr>
          <p:cNvPr id="22" name="Picture 21" descr="A picture containing sitting, white, black, computer&#10;&#10;Description automatically generated">
            <a:extLst>
              <a:ext uri="{FF2B5EF4-FFF2-40B4-BE49-F238E27FC236}">
                <a16:creationId xmlns:a16="http://schemas.microsoft.com/office/drawing/2014/main" id="{756DBB61-C8F6-174D-99AC-FE518B2E63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4806" y="5176969"/>
            <a:ext cx="1489504" cy="1444172"/>
          </a:xfrm>
          <a:prstGeom prst="rect">
            <a:avLst/>
          </a:prstGeom>
        </p:spPr>
      </p:pic>
      <p:pic>
        <p:nvPicPr>
          <p:cNvPr id="23" name="Picture 22" descr="A picture containing sitting, white, black, computer&#10;&#10;Description automatically generated">
            <a:extLst>
              <a:ext uri="{FF2B5EF4-FFF2-40B4-BE49-F238E27FC236}">
                <a16:creationId xmlns:a16="http://schemas.microsoft.com/office/drawing/2014/main" id="{51CE07A9-5DCC-6347-BF22-B7EF721885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1300" y="5176969"/>
            <a:ext cx="1489504" cy="1444172"/>
          </a:xfrm>
          <a:prstGeom prst="rect">
            <a:avLst/>
          </a:prstGeom>
        </p:spPr>
      </p:pic>
      <p:sp>
        <p:nvSpPr>
          <p:cNvPr id="24" name="Rectangle: Rounded Corners 109">
            <a:extLst>
              <a:ext uri="{FF2B5EF4-FFF2-40B4-BE49-F238E27FC236}">
                <a16:creationId xmlns:a16="http://schemas.microsoft.com/office/drawing/2014/main" id="{48A5C112-8FA6-4841-ABFF-D716AB11B0B2}"/>
              </a:ext>
            </a:extLst>
          </p:cNvPr>
          <p:cNvSpPr/>
          <p:nvPr/>
        </p:nvSpPr>
        <p:spPr>
          <a:xfrm>
            <a:off x="7487343" y="3105425"/>
            <a:ext cx="1291768" cy="242810"/>
          </a:xfrm>
          <a:prstGeom prst="roundRect">
            <a:avLst/>
          </a:prstGeom>
          <a:solidFill>
            <a:srgbClr val="EC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TextBox 24">
            <a:extLst>
              <a:ext uri="{FF2B5EF4-FFF2-40B4-BE49-F238E27FC236}">
                <a16:creationId xmlns:a16="http://schemas.microsoft.com/office/drawing/2014/main" id="{19217E6A-ED26-1C43-8F68-7B25EB06E664}"/>
              </a:ext>
            </a:extLst>
          </p:cNvPr>
          <p:cNvSpPr txBox="1"/>
          <p:nvPr/>
        </p:nvSpPr>
        <p:spPr>
          <a:xfrm>
            <a:off x="6831833" y="3057288"/>
            <a:ext cx="2602788" cy="338554"/>
          </a:xfrm>
          <a:prstGeom prst="rect">
            <a:avLst/>
          </a:prstGeom>
          <a:noFill/>
        </p:spPr>
        <p:txBody>
          <a:bodyPr wrap="square" rtlCol="0">
            <a:spAutoFit/>
          </a:bodyPr>
          <a:lstStyle/>
          <a:p>
            <a:pPr algn="ctr"/>
            <a:r>
              <a:rPr lang="en-CA" sz="1600" dirty="0">
                <a:solidFill>
                  <a:schemeClr val="bg1"/>
                </a:solidFill>
              </a:rPr>
              <a:t>High-Speed</a:t>
            </a:r>
          </a:p>
        </p:txBody>
      </p:sp>
      <p:sp>
        <p:nvSpPr>
          <p:cNvPr id="26" name="Rectangle: Rounded Corners 117">
            <a:extLst>
              <a:ext uri="{FF2B5EF4-FFF2-40B4-BE49-F238E27FC236}">
                <a16:creationId xmlns:a16="http://schemas.microsoft.com/office/drawing/2014/main" id="{72DC6726-6295-7A48-8C8F-E6393DD31D53}"/>
              </a:ext>
            </a:extLst>
          </p:cNvPr>
          <p:cNvSpPr/>
          <p:nvPr/>
        </p:nvSpPr>
        <p:spPr>
          <a:xfrm rot="5400000">
            <a:off x="5623687" y="4340962"/>
            <a:ext cx="995804" cy="242810"/>
          </a:xfrm>
          <a:prstGeom prst="roundRect">
            <a:avLst/>
          </a:prstGeom>
          <a:solidFill>
            <a:srgbClr val="EC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TextBox 26">
            <a:extLst>
              <a:ext uri="{FF2B5EF4-FFF2-40B4-BE49-F238E27FC236}">
                <a16:creationId xmlns:a16="http://schemas.microsoft.com/office/drawing/2014/main" id="{2B4994BC-CBB2-AB46-AA00-586814FE0188}"/>
              </a:ext>
            </a:extLst>
          </p:cNvPr>
          <p:cNvSpPr txBox="1"/>
          <p:nvPr/>
        </p:nvSpPr>
        <p:spPr>
          <a:xfrm rot="16200000">
            <a:off x="5344997" y="4312288"/>
            <a:ext cx="1532416" cy="338554"/>
          </a:xfrm>
          <a:prstGeom prst="rect">
            <a:avLst/>
          </a:prstGeom>
          <a:noFill/>
        </p:spPr>
        <p:txBody>
          <a:bodyPr wrap="square" rtlCol="0">
            <a:spAutoFit/>
          </a:bodyPr>
          <a:lstStyle/>
          <a:p>
            <a:pPr algn="ctr"/>
            <a:r>
              <a:rPr lang="en-CA" sz="1600" dirty="0">
                <a:solidFill>
                  <a:schemeClr val="bg1"/>
                </a:solidFill>
              </a:rPr>
              <a:t>Security</a:t>
            </a:r>
          </a:p>
        </p:txBody>
      </p:sp>
      <p:sp>
        <p:nvSpPr>
          <p:cNvPr id="28" name="Rectangle: Rounded Corners 119">
            <a:extLst>
              <a:ext uri="{FF2B5EF4-FFF2-40B4-BE49-F238E27FC236}">
                <a16:creationId xmlns:a16="http://schemas.microsoft.com/office/drawing/2014/main" id="{8D45657C-6B75-0A45-A34E-EEC0A28F8FB9}"/>
              </a:ext>
            </a:extLst>
          </p:cNvPr>
          <p:cNvSpPr/>
          <p:nvPr/>
        </p:nvSpPr>
        <p:spPr>
          <a:xfrm rot="16200000">
            <a:off x="9451157" y="4404251"/>
            <a:ext cx="1172962" cy="242810"/>
          </a:xfrm>
          <a:prstGeom prst="roundRect">
            <a:avLst/>
          </a:prstGeom>
          <a:solidFill>
            <a:srgbClr val="EC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TextBox 28">
            <a:extLst>
              <a:ext uri="{FF2B5EF4-FFF2-40B4-BE49-F238E27FC236}">
                <a16:creationId xmlns:a16="http://schemas.microsoft.com/office/drawing/2014/main" id="{BEC731C9-D55E-4042-BCAC-E276D8D3DCF7}"/>
              </a:ext>
            </a:extLst>
          </p:cNvPr>
          <p:cNvSpPr txBox="1"/>
          <p:nvPr/>
        </p:nvSpPr>
        <p:spPr>
          <a:xfrm rot="5400000">
            <a:off x="9270555" y="4355481"/>
            <a:ext cx="1544550" cy="338554"/>
          </a:xfrm>
          <a:prstGeom prst="rect">
            <a:avLst/>
          </a:prstGeom>
          <a:noFill/>
        </p:spPr>
        <p:txBody>
          <a:bodyPr wrap="square" rtlCol="0">
            <a:spAutoFit/>
          </a:bodyPr>
          <a:lstStyle/>
          <a:p>
            <a:pPr algn="ctr"/>
            <a:r>
              <a:rPr lang="en-CA" sz="1600" dirty="0">
                <a:solidFill>
                  <a:schemeClr val="bg1"/>
                </a:solidFill>
              </a:rPr>
              <a:t>Automated</a:t>
            </a:r>
          </a:p>
        </p:txBody>
      </p:sp>
      <p:sp>
        <p:nvSpPr>
          <p:cNvPr id="30" name="Rectangle: Rounded Corners 121">
            <a:extLst>
              <a:ext uri="{FF2B5EF4-FFF2-40B4-BE49-F238E27FC236}">
                <a16:creationId xmlns:a16="http://schemas.microsoft.com/office/drawing/2014/main" id="{152FD3B5-E3DE-B84F-83CB-DF18C8984A73}"/>
              </a:ext>
            </a:extLst>
          </p:cNvPr>
          <p:cNvSpPr/>
          <p:nvPr/>
        </p:nvSpPr>
        <p:spPr>
          <a:xfrm>
            <a:off x="7455828" y="5934798"/>
            <a:ext cx="1353428" cy="242810"/>
          </a:xfrm>
          <a:prstGeom prst="roundRect">
            <a:avLst/>
          </a:prstGeom>
          <a:solidFill>
            <a:srgbClr val="EC20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a:extLst>
              <a:ext uri="{FF2B5EF4-FFF2-40B4-BE49-F238E27FC236}">
                <a16:creationId xmlns:a16="http://schemas.microsoft.com/office/drawing/2014/main" id="{045BDAFB-FB09-EF45-A464-37C735DBE799}"/>
              </a:ext>
            </a:extLst>
          </p:cNvPr>
          <p:cNvSpPr txBox="1"/>
          <p:nvPr/>
        </p:nvSpPr>
        <p:spPr>
          <a:xfrm>
            <a:off x="6831148" y="5889518"/>
            <a:ext cx="2602788" cy="338554"/>
          </a:xfrm>
          <a:prstGeom prst="rect">
            <a:avLst/>
          </a:prstGeom>
          <a:noFill/>
        </p:spPr>
        <p:txBody>
          <a:bodyPr wrap="square" rtlCol="0">
            <a:spAutoFit/>
          </a:bodyPr>
          <a:lstStyle/>
          <a:p>
            <a:pPr algn="ctr"/>
            <a:r>
              <a:rPr lang="en-CA" sz="1600" dirty="0">
                <a:solidFill>
                  <a:schemeClr val="bg1"/>
                </a:solidFill>
              </a:rPr>
              <a:t>Programmable</a:t>
            </a:r>
          </a:p>
        </p:txBody>
      </p:sp>
      <p:cxnSp>
        <p:nvCxnSpPr>
          <p:cNvPr id="32" name="Straight Connector 31">
            <a:extLst>
              <a:ext uri="{FF2B5EF4-FFF2-40B4-BE49-F238E27FC236}">
                <a16:creationId xmlns:a16="http://schemas.microsoft.com/office/drawing/2014/main" id="{12EB450A-5002-2B4C-9000-9164ABA19207}"/>
              </a:ext>
            </a:extLst>
          </p:cNvPr>
          <p:cNvCxnSpPr>
            <a:cxnSpLocks/>
            <a:stCxn id="33" idx="1"/>
            <a:endCxn id="27" idx="0"/>
          </p:cNvCxnSpPr>
          <p:nvPr/>
        </p:nvCxnSpPr>
        <p:spPr>
          <a:xfrm>
            <a:off x="5494117" y="3702597"/>
            <a:ext cx="447811" cy="778968"/>
          </a:xfrm>
          <a:prstGeom prst="line">
            <a:avLst/>
          </a:prstGeom>
          <a:ln w="25400">
            <a:solidFill>
              <a:srgbClr val="EC2028"/>
            </a:solidFill>
            <a:prstDash val="dash"/>
          </a:ln>
        </p:spPr>
        <p:style>
          <a:lnRef idx="1">
            <a:schemeClr val="accent1"/>
          </a:lnRef>
          <a:fillRef idx="0">
            <a:schemeClr val="accent1"/>
          </a:fillRef>
          <a:effectRef idx="0">
            <a:schemeClr val="accent1"/>
          </a:effectRef>
          <a:fontRef idx="minor">
            <a:schemeClr val="tx1"/>
          </a:fontRef>
        </p:style>
      </p:cxnSp>
      <p:pic>
        <p:nvPicPr>
          <p:cNvPr id="33" name="Picture 32" descr="A picture containing drawing&#10;&#10;Description automatically generated">
            <a:extLst>
              <a:ext uri="{FF2B5EF4-FFF2-40B4-BE49-F238E27FC236}">
                <a16:creationId xmlns:a16="http://schemas.microsoft.com/office/drawing/2014/main" id="{41EC1F6F-4F98-C44E-A8C0-D47D15AAB6A6}"/>
              </a:ext>
            </a:extLst>
          </p:cNvPr>
          <p:cNvPicPr>
            <a:picLocks noChangeAspect="1"/>
          </p:cNvPicPr>
          <p:nvPr/>
        </p:nvPicPr>
        <p:blipFill rotWithShape="1">
          <a:blip r:embed="rId5">
            <a:extLst>
              <a:ext uri="{28A0092B-C50C-407E-A947-70E740481C1C}">
                <a14:useLocalDpi xmlns:a14="http://schemas.microsoft.com/office/drawing/2010/main" val="0"/>
              </a:ext>
            </a:extLst>
          </a:blip>
          <a:srcRect b="11454"/>
          <a:stretch/>
        </p:blipFill>
        <p:spPr>
          <a:xfrm flipH="1">
            <a:off x="4876143" y="3429000"/>
            <a:ext cx="617974" cy="547193"/>
          </a:xfrm>
          <a:prstGeom prst="rect">
            <a:avLst/>
          </a:prstGeom>
        </p:spPr>
      </p:pic>
    </p:spTree>
    <p:extLst>
      <p:ext uri="{BB962C8B-B14F-4D97-AF65-F5344CB8AC3E}">
        <p14:creationId xmlns:p14="http://schemas.microsoft.com/office/powerpoint/2010/main" val="3801641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317CA-B628-461B-88C2-8EBBCC89AD05}"/>
              </a:ext>
            </a:extLst>
          </p:cNvPr>
          <p:cNvSpPr>
            <a:spLocks noGrp="1"/>
          </p:cNvSpPr>
          <p:nvPr>
            <p:ph type="title"/>
          </p:nvPr>
        </p:nvSpPr>
        <p:spPr/>
        <p:txBody>
          <a:bodyPr/>
          <a:lstStyle/>
          <a:p>
            <a:r>
              <a:rPr lang="en-US" dirty="0"/>
              <a:t>Containers Overview</a:t>
            </a:r>
          </a:p>
        </p:txBody>
      </p:sp>
      <p:sp>
        <p:nvSpPr>
          <p:cNvPr id="3" name="Content Placeholder 2">
            <a:extLst>
              <a:ext uri="{FF2B5EF4-FFF2-40B4-BE49-F238E27FC236}">
                <a16:creationId xmlns:a16="http://schemas.microsoft.com/office/drawing/2014/main" id="{4D4E7D70-2923-49D1-80DB-27C5E1680AC5}"/>
              </a:ext>
            </a:extLst>
          </p:cNvPr>
          <p:cNvSpPr>
            <a:spLocks noGrp="1"/>
          </p:cNvSpPr>
          <p:nvPr>
            <p:ph idx="1"/>
          </p:nvPr>
        </p:nvSpPr>
        <p:spPr/>
        <p:txBody>
          <a:bodyPr>
            <a:normAutofit/>
          </a:bodyPr>
          <a:lstStyle/>
          <a:p>
            <a:r>
              <a:rPr lang="en-US" dirty="0"/>
              <a:t>Scalable and modular</a:t>
            </a:r>
          </a:p>
          <a:p>
            <a:r>
              <a:rPr lang="en-US" dirty="0"/>
              <a:t>Lightweight and quick</a:t>
            </a:r>
          </a:p>
          <a:p>
            <a:r>
              <a:rPr lang="en-US" dirty="0"/>
              <a:t>Convenient and portable</a:t>
            </a:r>
          </a:p>
          <a:p>
            <a:pPr lvl="1"/>
            <a:r>
              <a:rPr lang="en-US" dirty="0"/>
              <a:t>“Build once, run anywhere”</a:t>
            </a:r>
          </a:p>
          <a:p>
            <a:r>
              <a:rPr lang="en-US" dirty="0"/>
              <a:t>Deployment consistency</a:t>
            </a:r>
          </a:p>
          <a:p>
            <a:r>
              <a:rPr lang="en-CA" dirty="0">
                <a:hlinkClick r:id="rId3"/>
              </a:rPr>
              <a:t>https://github.com/netbox-community/netbox-docker</a:t>
            </a:r>
            <a:endParaRPr lang="en-US" dirty="0"/>
          </a:p>
        </p:txBody>
      </p:sp>
      <p:pic>
        <p:nvPicPr>
          <p:cNvPr id="9" name="Picture 8">
            <a:extLst>
              <a:ext uri="{FF2B5EF4-FFF2-40B4-BE49-F238E27FC236}">
                <a16:creationId xmlns:a16="http://schemas.microsoft.com/office/drawing/2014/main" id="{F4204FA5-393F-564C-90D7-9777996479B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64852" y="5090677"/>
            <a:ext cx="3089979" cy="732325"/>
          </a:xfrm>
          <a:prstGeom prst="rect">
            <a:avLst/>
          </a:prstGeom>
        </p:spPr>
      </p:pic>
      <p:pic>
        <p:nvPicPr>
          <p:cNvPr id="6" name="Picture 5">
            <a:extLst>
              <a:ext uri="{FF2B5EF4-FFF2-40B4-BE49-F238E27FC236}">
                <a16:creationId xmlns:a16="http://schemas.microsoft.com/office/drawing/2014/main" id="{F4C1A733-7E7D-F54D-955A-6A2EEB877E4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09405" y="1668279"/>
            <a:ext cx="4600875" cy="2103623"/>
          </a:xfrm>
          <a:prstGeom prst="rect">
            <a:avLst/>
          </a:prstGeom>
        </p:spPr>
      </p:pic>
    </p:spTree>
    <p:extLst>
      <p:ext uri="{BB962C8B-B14F-4D97-AF65-F5344CB8AC3E}">
        <p14:creationId xmlns:p14="http://schemas.microsoft.com/office/powerpoint/2010/main" val="9663075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0B8A1-947C-443B-A807-FCCD3A93F19B}"/>
              </a:ext>
            </a:extLst>
          </p:cNvPr>
          <p:cNvSpPr>
            <a:spLocks noGrp="1"/>
          </p:cNvSpPr>
          <p:nvPr>
            <p:ph type="title"/>
          </p:nvPr>
        </p:nvSpPr>
        <p:spPr/>
        <p:txBody>
          <a:bodyPr/>
          <a:lstStyle/>
          <a:p>
            <a:r>
              <a:rPr lang="en-US" dirty="0"/>
              <a:t>Kubernetes Overview</a:t>
            </a:r>
          </a:p>
        </p:txBody>
      </p:sp>
      <p:sp>
        <p:nvSpPr>
          <p:cNvPr id="8" name="Content Placeholder 7">
            <a:extLst>
              <a:ext uri="{FF2B5EF4-FFF2-40B4-BE49-F238E27FC236}">
                <a16:creationId xmlns:a16="http://schemas.microsoft.com/office/drawing/2014/main" id="{72AF1343-E7C1-4D1E-B2F0-D9F4A250C3E3}"/>
              </a:ext>
            </a:extLst>
          </p:cNvPr>
          <p:cNvSpPr>
            <a:spLocks noGrp="1"/>
          </p:cNvSpPr>
          <p:nvPr>
            <p:ph idx="1"/>
          </p:nvPr>
        </p:nvSpPr>
        <p:spPr>
          <a:xfrm>
            <a:off x="457200" y="1600202"/>
            <a:ext cx="11201400" cy="4843127"/>
          </a:xfrm>
        </p:spPr>
        <p:txBody>
          <a:bodyPr>
            <a:normAutofit lnSpcReduction="10000"/>
          </a:bodyPr>
          <a:lstStyle/>
          <a:p>
            <a:r>
              <a:rPr lang="en-US" dirty="0"/>
              <a:t>“Governor”, “helmsman”, “captain”, “pilot”</a:t>
            </a:r>
          </a:p>
          <a:p>
            <a:r>
              <a:rPr lang="en-US" dirty="0"/>
              <a:t>Founded by Google engineers in mid-2014</a:t>
            </a:r>
          </a:p>
          <a:p>
            <a:pPr lvl="1"/>
            <a:r>
              <a:rPr lang="en-US" dirty="0"/>
              <a:t>Inspired by Project Borg, an internal Google Project</a:t>
            </a:r>
          </a:p>
          <a:p>
            <a:r>
              <a:rPr lang="en-US" dirty="0"/>
              <a:t>Google donated it to CNCF 2015</a:t>
            </a:r>
          </a:p>
          <a:p>
            <a:r>
              <a:rPr lang="en-US" dirty="0"/>
              <a:t>Powerful container orchestration platform</a:t>
            </a:r>
          </a:p>
          <a:p>
            <a:pPr lvl="1"/>
            <a:r>
              <a:rPr lang="en-US" dirty="0"/>
              <a:t>Automated rollouts and rollbacks</a:t>
            </a:r>
          </a:p>
          <a:p>
            <a:pPr lvl="1"/>
            <a:r>
              <a:rPr lang="en-US" dirty="0"/>
              <a:t>Self-healing</a:t>
            </a:r>
          </a:p>
          <a:p>
            <a:pPr lvl="1"/>
            <a:r>
              <a:rPr lang="en-US" dirty="0"/>
              <a:t>Horizontal scaling</a:t>
            </a:r>
          </a:p>
          <a:p>
            <a:pPr lvl="1"/>
            <a:r>
              <a:rPr lang="en-US" dirty="0"/>
              <a:t>Much more</a:t>
            </a:r>
          </a:p>
          <a:p>
            <a:endParaRPr lang="en-US" dirty="0"/>
          </a:p>
          <a:p>
            <a:endParaRPr lang="en-US" dirty="0"/>
          </a:p>
        </p:txBody>
      </p:sp>
      <p:pic>
        <p:nvPicPr>
          <p:cNvPr id="10" name="Picture 9">
            <a:extLst>
              <a:ext uri="{FF2B5EF4-FFF2-40B4-BE49-F238E27FC236}">
                <a16:creationId xmlns:a16="http://schemas.microsoft.com/office/drawing/2014/main" id="{886413B8-9889-784F-9041-AAFA2450AA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88551" y="2401585"/>
            <a:ext cx="3736521" cy="3240360"/>
          </a:xfrm>
          <a:prstGeom prst="rect">
            <a:avLst/>
          </a:prstGeom>
        </p:spPr>
      </p:pic>
    </p:spTree>
    <p:extLst>
      <p:ext uri="{BB962C8B-B14F-4D97-AF65-F5344CB8AC3E}">
        <p14:creationId xmlns:p14="http://schemas.microsoft.com/office/powerpoint/2010/main" val="3552787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fade">
                                      <p:cBhvr>
                                        <p:cTn id="28" dur="500"/>
                                        <p:tgtEl>
                                          <p:spTgt spid="8">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xEl>
                                              <p:pRg st="7" end="7"/>
                                            </p:txEl>
                                          </p:spTgt>
                                        </p:tgtEl>
                                        <p:attrNameLst>
                                          <p:attrName>style.visibility</p:attrName>
                                        </p:attrNameLst>
                                      </p:cBhvr>
                                      <p:to>
                                        <p:strVal val="visible"/>
                                      </p:to>
                                    </p:set>
                                    <p:animEffect transition="in" filter="fade">
                                      <p:cBhvr>
                                        <p:cTn id="34" dur="500"/>
                                        <p:tgtEl>
                                          <p:spTgt spid="8">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xEl>
                                              <p:pRg st="8" end="8"/>
                                            </p:txEl>
                                          </p:spTgt>
                                        </p:tgtEl>
                                        <p:attrNameLst>
                                          <p:attrName>style.visibility</p:attrName>
                                        </p:attrNameLst>
                                      </p:cBhvr>
                                      <p:to>
                                        <p:strVal val="visible"/>
                                      </p:to>
                                    </p:set>
                                    <p:animEffect transition="in" filter="fade">
                                      <p:cBhvr>
                                        <p:cTn id="37"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Elbow Connector 94">
            <a:extLst>
              <a:ext uri="{FF2B5EF4-FFF2-40B4-BE49-F238E27FC236}">
                <a16:creationId xmlns:a16="http://schemas.microsoft.com/office/drawing/2014/main" id="{52D4E95F-C6FB-CA48-97F3-A93356F3DE9C}"/>
              </a:ext>
            </a:extLst>
          </p:cNvPr>
          <p:cNvCxnSpPr>
            <a:cxnSpLocks/>
          </p:cNvCxnSpPr>
          <p:nvPr/>
        </p:nvCxnSpPr>
        <p:spPr>
          <a:xfrm>
            <a:off x="5474617" y="3780398"/>
            <a:ext cx="608275" cy="323779"/>
          </a:xfrm>
          <a:prstGeom prst="bentConnector3">
            <a:avLst>
              <a:gd name="adj1" fmla="val 38947"/>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66EC745B-7339-9B41-9A88-2F1C3B1B3B23}"/>
              </a:ext>
            </a:extLst>
          </p:cNvPr>
          <p:cNvCxnSpPr>
            <a:cxnSpLocks/>
          </p:cNvCxnSpPr>
          <p:nvPr/>
        </p:nvCxnSpPr>
        <p:spPr>
          <a:xfrm>
            <a:off x="5776387" y="3495681"/>
            <a:ext cx="583895" cy="427768"/>
          </a:xfrm>
          <a:prstGeom prst="bentConnector3">
            <a:avLst>
              <a:gd name="adj1" fmla="val 2697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ound Diagonal Corner Rectangle 3">
            <a:extLst>
              <a:ext uri="{FF2B5EF4-FFF2-40B4-BE49-F238E27FC236}">
                <a16:creationId xmlns:a16="http://schemas.microsoft.com/office/drawing/2014/main" id="{38D749CA-B026-B54B-81F5-926649AE40E2}"/>
              </a:ext>
            </a:extLst>
          </p:cNvPr>
          <p:cNvSpPr/>
          <p:nvPr/>
        </p:nvSpPr>
        <p:spPr>
          <a:xfrm>
            <a:off x="369794" y="403413"/>
            <a:ext cx="11389659" cy="6347012"/>
          </a:xfrm>
          <a:prstGeom prst="round2Diag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sign&#10;&#10;Description automatically generated">
            <a:extLst>
              <a:ext uri="{FF2B5EF4-FFF2-40B4-BE49-F238E27FC236}">
                <a16:creationId xmlns:a16="http://schemas.microsoft.com/office/drawing/2014/main" id="{CED313D8-2FEF-C24C-B971-E90976ED9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5935" y="5017"/>
            <a:ext cx="820728" cy="796790"/>
          </a:xfrm>
          <a:prstGeom prst="rect">
            <a:avLst/>
          </a:prstGeom>
        </p:spPr>
      </p:pic>
      <p:sp>
        <p:nvSpPr>
          <p:cNvPr id="6" name="Rounded Rectangle 5">
            <a:extLst>
              <a:ext uri="{FF2B5EF4-FFF2-40B4-BE49-F238E27FC236}">
                <a16:creationId xmlns:a16="http://schemas.microsoft.com/office/drawing/2014/main" id="{C66330E5-5F12-AE40-8523-9203884B3C9C}"/>
              </a:ext>
            </a:extLst>
          </p:cNvPr>
          <p:cNvSpPr/>
          <p:nvPr/>
        </p:nvSpPr>
        <p:spPr>
          <a:xfrm>
            <a:off x="897124" y="924546"/>
            <a:ext cx="10394575" cy="5664513"/>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sign&#10;&#10;Description automatically generated">
            <a:extLst>
              <a:ext uri="{FF2B5EF4-FFF2-40B4-BE49-F238E27FC236}">
                <a16:creationId xmlns:a16="http://schemas.microsoft.com/office/drawing/2014/main" id="{963A0328-276B-2143-9F71-7E8146E186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353" y="465628"/>
            <a:ext cx="796790" cy="796790"/>
          </a:xfrm>
          <a:prstGeom prst="rect">
            <a:avLst/>
          </a:prstGeom>
        </p:spPr>
      </p:pic>
      <p:pic>
        <p:nvPicPr>
          <p:cNvPr id="8" name="Picture 7" descr="A stop sign&#10;&#10;Description automatically generated">
            <a:extLst>
              <a:ext uri="{FF2B5EF4-FFF2-40B4-BE49-F238E27FC236}">
                <a16:creationId xmlns:a16="http://schemas.microsoft.com/office/drawing/2014/main" id="{8A89E861-0A56-8D4F-98FB-B532EF1247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7640" y="2506629"/>
            <a:ext cx="796790" cy="796790"/>
          </a:xfrm>
          <a:prstGeom prst="rect">
            <a:avLst/>
          </a:prstGeom>
        </p:spPr>
      </p:pic>
      <p:pic>
        <p:nvPicPr>
          <p:cNvPr id="9" name="Picture 8" descr="A stop sign&#10;&#10;Description automatically generated">
            <a:extLst>
              <a:ext uri="{FF2B5EF4-FFF2-40B4-BE49-F238E27FC236}">
                <a16:creationId xmlns:a16="http://schemas.microsoft.com/office/drawing/2014/main" id="{EFF4981F-D5DF-5943-907B-C229ABCA0BC0}"/>
              </a:ext>
            </a:extLst>
          </p:cNvPr>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253870" y="1513153"/>
            <a:ext cx="796790" cy="796790"/>
          </a:xfrm>
          <a:prstGeom prst="rect">
            <a:avLst/>
          </a:prstGeom>
        </p:spPr>
      </p:pic>
      <p:pic>
        <p:nvPicPr>
          <p:cNvPr id="10" name="Picture 9" descr="A close up of a sign&#10;&#10;Description automatically generated">
            <a:extLst>
              <a:ext uri="{FF2B5EF4-FFF2-40B4-BE49-F238E27FC236}">
                <a16:creationId xmlns:a16="http://schemas.microsoft.com/office/drawing/2014/main" id="{641ED34D-CEBA-254A-8E36-8EEBE66B8363}"/>
              </a:ext>
            </a:extLst>
          </p:cNvPr>
          <p:cNvPicPr>
            <a:picLocks noChangeAspect="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391552" y="1457677"/>
            <a:ext cx="796790" cy="796790"/>
          </a:xfrm>
          <a:prstGeom prst="rect">
            <a:avLst/>
          </a:prstGeom>
        </p:spPr>
      </p:pic>
      <p:pic>
        <p:nvPicPr>
          <p:cNvPr id="11" name="Picture 10" descr="A close up of a sign&#10;&#10;Description automatically generated">
            <a:extLst>
              <a:ext uri="{FF2B5EF4-FFF2-40B4-BE49-F238E27FC236}">
                <a16:creationId xmlns:a16="http://schemas.microsoft.com/office/drawing/2014/main" id="{98ADFB3D-6931-3248-A362-11B26E4C37B6}"/>
              </a:ext>
            </a:extLst>
          </p:cNvPr>
          <p:cNvPicPr>
            <a:picLocks noChangeAspect="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974524" y="5030821"/>
            <a:ext cx="796790" cy="796790"/>
          </a:xfrm>
          <a:prstGeom prst="rect">
            <a:avLst/>
          </a:prstGeom>
        </p:spPr>
      </p:pic>
      <p:pic>
        <p:nvPicPr>
          <p:cNvPr id="12" name="Picture 11" descr="A close up of a sign&#10;&#10;Description automatically generated">
            <a:extLst>
              <a:ext uri="{FF2B5EF4-FFF2-40B4-BE49-F238E27FC236}">
                <a16:creationId xmlns:a16="http://schemas.microsoft.com/office/drawing/2014/main" id="{E04C4A79-BED5-104B-ACCB-C921ADFD3C3B}"/>
              </a:ext>
            </a:extLst>
          </p:cNvPr>
          <p:cNvPicPr>
            <a:picLocks noChangeAspect="1"/>
          </p:cNvPicPr>
          <p:nvPr/>
        </p:nvPicPr>
        <p:blipFill>
          <a:blip r:embed="rId8">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974524" y="3191839"/>
            <a:ext cx="796790" cy="796790"/>
          </a:xfrm>
          <a:prstGeom prst="rect">
            <a:avLst/>
          </a:prstGeom>
        </p:spPr>
      </p:pic>
      <p:pic>
        <p:nvPicPr>
          <p:cNvPr id="14" name="Picture 13" descr="A close up of a sign&#10;&#10;Description automatically generated">
            <a:extLst>
              <a:ext uri="{FF2B5EF4-FFF2-40B4-BE49-F238E27FC236}">
                <a16:creationId xmlns:a16="http://schemas.microsoft.com/office/drawing/2014/main" id="{386BD241-DE16-2748-8221-F8440825385A}"/>
              </a:ext>
            </a:extLst>
          </p:cNvPr>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135911" y="5656154"/>
            <a:ext cx="796790" cy="796790"/>
          </a:xfrm>
          <a:prstGeom prst="rect">
            <a:avLst/>
          </a:prstGeom>
        </p:spPr>
      </p:pic>
      <p:grpSp>
        <p:nvGrpSpPr>
          <p:cNvPr id="15" name="Group 14">
            <a:extLst>
              <a:ext uri="{FF2B5EF4-FFF2-40B4-BE49-F238E27FC236}">
                <a16:creationId xmlns:a16="http://schemas.microsoft.com/office/drawing/2014/main" id="{7DE41CA3-06E4-114A-A131-B914A933D43D}"/>
              </a:ext>
            </a:extLst>
          </p:cNvPr>
          <p:cNvGrpSpPr/>
          <p:nvPr/>
        </p:nvGrpSpPr>
        <p:grpSpPr>
          <a:xfrm>
            <a:off x="5011207" y="1378248"/>
            <a:ext cx="1041060" cy="955648"/>
            <a:chOff x="5044813" y="2482010"/>
            <a:chExt cx="1041060" cy="955648"/>
          </a:xfrm>
        </p:grpSpPr>
        <p:pic>
          <p:nvPicPr>
            <p:cNvPr id="16" name="Picture 15" descr="A close up of a sign&#10;&#10;Description automatically generated">
              <a:extLst>
                <a:ext uri="{FF2B5EF4-FFF2-40B4-BE49-F238E27FC236}">
                  <a16:creationId xmlns:a16="http://schemas.microsoft.com/office/drawing/2014/main" id="{E740AEB0-B0C7-1A4E-BD27-D748A1673BC7}"/>
                </a:ext>
              </a:extLst>
            </p:cNvPr>
            <p:cNvPicPr>
              <a:picLocks noChangeAspect="1"/>
            </p:cNvPicPr>
            <p:nvPr/>
          </p:nvPicPr>
          <p:blipFill>
            <a:blip r:embed="rId1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289083" y="2482010"/>
              <a:ext cx="796790" cy="796790"/>
            </a:xfrm>
            <a:prstGeom prst="rect">
              <a:avLst/>
            </a:prstGeom>
          </p:spPr>
        </p:pic>
        <p:pic>
          <p:nvPicPr>
            <p:cNvPr id="17" name="Picture 16" descr="A close up of a sign&#10;&#10;Description automatically generated">
              <a:extLst>
                <a:ext uri="{FF2B5EF4-FFF2-40B4-BE49-F238E27FC236}">
                  <a16:creationId xmlns:a16="http://schemas.microsoft.com/office/drawing/2014/main" id="{799A7864-AA35-E945-94FF-4D68E3240278}"/>
                </a:ext>
              </a:extLst>
            </p:cNvPr>
            <p:cNvPicPr>
              <a:picLocks noChangeAspect="1"/>
            </p:cNvPicPr>
            <p:nvPr/>
          </p:nvPicPr>
          <p:blipFill>
            <a:blip r:embed="rId1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166948" y="2561439"/>
              <a:ext cx="796790" cy="796790"/>
            </a:xfrm>
            <a:prstGeom prst="rect">
              <a:avLst/>
            </a:prstGeom>
          </p:spPr>
        </p:pic>
        <p:pic>
          <p:nvPicPr>
            <p:cNvPr id="18" name="Picture 17" descr="A close up of a sign&#10;&#10;Description automatically generated">
              <a:extLst>
                <a:ext uri="{FF2B5EF4-FFF2-40B4-BE49-F238E27FC236}">
                  <a16:creationId xmlns:a16="http://schemas.microsoft.com/office/drawing/2014/main" id="{78096FAB-E237-0F4D-B01F-A42DFF0796C4}"/>
                </a:ext>
              </a:extLst>
            </p:cNvPr>
            <p:cNvPicPr>
              <a:picLocks noChangeAspect="1"/>
            </p:cNvPicPr>
            <p:nvPr/>
          </p:nvPicPr>
          <p:blipFill>
            <a:blip r:embed="rId1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044813" y="2640868"/>
              <a:ext cx="796790" cy="796790"/>
            </a:xfrm>
            <a:prstGeom prst="rect">
              <a:avLst/>
            </a:prstGeom>
          </p:spPr>
        </p:pic>
      </p:grpSp>
      <p:pic>
        <p:nvPicPr>
          <p:cNvPr id="19" name="Picture 18" descr="A close up of a sign&#10;&#10;Description automatically generated">
            <a:extLst>
              <a:ext uri="{FF2B5EF4-FFF2-40B4-BE49-F238E27FC236}">
                <a16:creationId xmlns:a16="http://schemas.microsoft.com/office/drawing/2014/main" id="{61C01A27-F33E-3847-8C2D-C155F912FFA5}"/>
              </a:ext>
            </a:extLst>
          </p:cNvPr>
          <p:cNvPicPr>
            <a:picLocks noChangeAspect="1"/>
          </p:cNvPicPr>
          <p:nvPr/>
        </p:nvPicPr>
        <p:blipFill>
          <a:blip r:embed="rId11">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932702" y="1457677"/>
            <a:ext cx="796790" cy="796790"/>
          </a:xfrm>
          <a:prstGeom prst="rect">
            <a:avLst/>
          </a:prstGeom>
        </p:spPr>
      </p:pic>
      <p:pic>
        <p:nvPicPr>
          <p:cNvPr id="20" name="Picture 19" descr="A close up of a sign&#10;&#10;Description automatically generated">
            <a:extLst>
              <a:ext uri="{FF2B5EF4-FFF2-40B4-BE49-F238E27FC236}">
                <a16:creationId xmlns:a16="http://schemas.microsoft.com/office/drawing/2014/main" id="{78940B9C-39E4-A247-A712-7BA2E5315181}"/>
              </a:ext>
            </a:extLst>
          </p:cNvPr>
          <p:cNvPicPr>
            <a:picLocks noChangeAspect="1"/>
          </p:cNvPicPr>
          <p:nvPr/>
        </p:nvPicPr>
        <p:blipFill>
          <a:blip r:embed="rId10">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130318" y="5030821"/>
            <a:ext cx="796790" cy="796790"/>
          </a:xfrm>
          <a:prstGeom prst="rect">
            <a:avLst/>
          </a:prstGeom>
        </p:spPr>
      </p:pic>
      <p:grpSp>
        <p:nvGrpSpPr>
          <p:cNvPr id="21" name="Group 20">
            <a:extLst>
              <a:ext uri="{FF2B5EF4-FFF2-40B4-BE49-F238E27FC236}">
                <a16:creationId xmlns:a16="http://schemas.microsoft.com/office/drawing/2014/main" id="{5CAB4420-F13F-C646-A153-04E92988ABB7}"/>
              </a:ext>
            </a:extLst>
          </p:cNvPr>
          <p:cNvGrpSpPr/>
          <p:nvPr/>
        </p:nvGrpSpPr>
        <p:grpSpPr>
          <a:xfrm>
            <a:off x="5006274" y="3079158"/>
            <a:ext cx="1041060" cy="955648"/>
            <a:chOff x="5044813" y="2482010"/>
            <a:chExt cx="1041060" cy="955648"/>
          </a:xfrm>
        </p:grpSpPr>
        <p:pic>
          <p:nvPicPr>
            <p:cNvPr id="22" name="Picture 21" descr="A close up of a sign&#10;&#10;Description automatically generated">
              <a:extLst>
                <a:ext uri="{FF2B5EF4-FFF2-40B4-BE49-F238E27FC236}">
                  <a16:creationId xmlns:a16="http://schemas.microsoft.com/office/drawing/2014/main" id="{26B244F1-E2E3-0F4D-B85C-F6BD5CE695DD}"/>
                </a:ext>
              </a:extLst>
            </p:cNvPr>
            <p:cNvPicPr>
              <a:picLocks noChangeAspect="1"/>
            </p:cNvPicPr>
            <p:nvPr/>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289083" y="2482010"/>
              <a:ext cx="796790" cy="796790"/>
            </a:xfrm>
            <a:prstGeom prst="rect">
              <a:avLst/>
            </a:prstGeom>
          </p:spPr>
        </p:pic>
        <p:pic>
          <p:nvPicPr>
            <p:cNvPr id="23" name="Picture 22" descr="A close up of a sign&#10;&#10;Description automatically generated">
              <a:extLst>
                <a:ext uri="{FF2B5EF4-FFF2-40B4-BE49-F238E27FC236}">
                  <a16:creationId xmlns:a16="http://schemas.microsoft.com/office/drawing/2014/main" id="{4BC414D1-E628-7248-A455-534D4A463033}"/>
                </a:ext>
              </a:extLst>
            </p:cNvPr>
            <p:cNvPicPr>
              <a:picLocks noChangeAspect="1"/>
            </p:cNvPicPr>
            <p:nvPr/>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166948" y="2561439"/>
              <a:ext cx="796790" cy="796790"/>
            </a:xfrm>
            <a:prstGeom prst="rect">
              <a:avLst/>
            </a:prstGeom>
          </p:spPr>
        </p:pic>
        <p:pic>
          <p:nvPicPr>
            <p:cNvPr id="24" name="Picture 23" descr="A close up of a sign&#10;&#10;Description automatically generated">
              <a:extLst>
                <a:ext uri="{FF2B5EF4-FFF2-40B4-BE49-F238E27FC236}">
                  <a16:creationId xmlns:a16="http://schemas.microsoft.com/office/drawing/2014/main" id="{47ABBE6D-06E6-A049-AA1A-F5027F2D41F6}"/>
                </a:ext>
              </a:extLst>
            </p:cNvPr>
            <p:cNvPicPr>
              <a:picLocks noChangeAspect="1"/>
            </p:cNvPicPr>
            <p:nvPr/>
          </p:nvPicPr>
          <p:blipFill>
            <a:blip r:embed="rId10">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044813" y="2640868"/>
              <a:ext cx="796790" cy="796790"/>
            </a:xfrm>
            <a:prstGeom prst="rect">
              <a:avLst/>
            </a:prstGeom>
          </p:spPr>
        </p:pic>
      </p:grpSp>
      <p:pic>
        <p:nvPicPr>
          <p:cNvPr id="25" name="Picture 24" descr="A stop sign&#10;&#10;Description automatically generated">
            <a:extLst>
              <a:ext uri="{FF2B5EF4-FFF2-40B4-BE49-F238E27FC236}">
                <a16:creationId xmlns:a16="http://schemas.microsoft.com/office/drawing/2014/main" id="{6FE4147A-100E-AF40-9088-102DB5E03F6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18422" y="468673"/>
            <a:ext cx="796790" cy="796790"/>
          </a:xfrm>
          <a:prstGeom prst="rect">
            <a:avLst/>
          </a:prstGeom>
        </p:spPr>
      </p:pic>
      <p:pic>
        <p:nvPicPr>
          <p:cNvPr id="26" name="Picture 25" descr="A close up of a sign&#10;&#10;Description automatically generated">
            <a:extLst>
              <a:ext uri="{FF2B5EF4-FFF2-40B4-BE49-F238E27FC236}">
                <a16:creationId xmlns:a16="http://schemas.microsoft.com/office/drawing/2014/main" id="{D2E213BC-C974-2247-994A-CD133F03247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16733" y="472095"/>
            <a:ext cx="796790" cy="796790"/>
          </a:xfrm>
          <a:prstGeom prst="rect">
            <a:avLst/>
          </a:prstGeom>
        </p:spPr>
      </p:pic>
      <p:pic>
        <p:nvPicPr>
          <p:cNvPr id="28" name="Picture 27" descr="A stop sign&#10;&#10;Description automatically generated">
            <a:extLst>
              <a:ext uri="{FF2B5EF4-FFF2-40B4-BE49-F238E27FC236}">
                <a16:creationId xmlns:a16="http://schemas.microsoft.com/office/drawing/2014/main" id="{04887E26-8501-B440-8949-93CE4B66D329}"/>
              </a:ext>
            </a:extLst>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253870" y="3247358"/>
            <a:ext cx="796790" cy="796790"/>
          </a:xfrm>
          <a:prstGeom prst="rect">
            <a:avLst/>
          </a:prstGeom>
        </p:spPr>
      </p:pic>
      <p:pic>
        <p:nvPicPr>
          <p:cNvPr id="29" name="Picture 28" descr="A stop sign&#10;&#10;Description automatically generated">
            <a:extLst>
              <a:ext uri="{FF2B5EF4-FFF2-40B4-BE49-F238E27FC236}">
                <a16:creationId xmlns:a16="http://schemas.microsoft.com/office/drawing/2014/main" id="{BE7C01E6-9FEA-D54F-B415-65B7078A78FC}"/>
              </a:ext>
            </a:extLst>
          </p:cNvPr>
          <p:cNvPicPr>
            <a:picLocks noChangeAspect="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255957" y="5030821"/>
            <a:ext cx="796790" cy="796790"/>
          </a:xfrm>
          <a:prstGeom prst="rect">
            <a:avLst/>
          </a:prstGeom>
        </p:spPr>
      </p:pic>
      <p:cxnSp>
        <p:nvCxnSpPr>
          <p:cNvPr id="33" name="Elbow Connector 32">
            <a:extLst>
              <a:ext uri="{FF2B5EF4-FFF2-40B4-BE49-F238E27FC236}">
                <a16:creationId xmlns:a16="http://schemas.microsoft.com/office/drawing/2014/main" id="{2059FD47-6523-9744-8A6E-80A81238D862}"/>
              </a:ext>
            </a:extLst>
          </p:cNvPr>
          <p:cNvCxnSpPr>
            <a:stCxn id="8" idx="3"/>
            <a:endCxn id="9" idx="1"/>
          </p:cNvCxnSpPr>
          <p:nvPr/>
        </p:nvCxnSpPr>
        <p:spPr>
          <a:xfrm flipV="1">
            <a:off x="2014430" y="1911548"/>
            <a:ext cx="1239440" cy="993476"/>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18A25F4-2FB9-DA45-B5FD-736D48B844A2}"/>
              </a:ext>
            </a:extLst>
          </p:cNvPr>
          <p:cNvCxnSpPr>
            <a:cxnSpLocks/>
            <a:stCxn id="9" idx="3"/>
          </p:cNvCxnSpPr>
          <p:nvPr/>
        </p:nvCxnSpPr>
        <p:spPr>
          <a:xfrm>
            <a:off x="4050660" y="1911548"/>
            <a:ext cx="84831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C3FE658-8ACF-434E-B017-2F1454F34139}"/>
              </a:ext>
            </a:extLst>
          </p:cNvPr>
          <p:cNvCxnSpPr>
            <a:cxnSpLocks/>
            <a:stCxn id="28" idx="3"/>
            <a:endCxn id="24" idx="1"/>
          </p:cNvCxnSpPr>
          <p:nvPr/>
        </p:nvCxnSpPr>
        <p:spPr>
          <a:xfrm flipV="1">
            <a:off x="4050660" y="3636411"/>
            <a:ext cx="955614" cy="934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9D8E4F8-70B2-8E4D-8507-4ED64270AEDF}"/>
              </a:ext>
            </a:extLst>
          </p:cNvPr>
          <p:cNvCxnSpPr>
            <a:cxnSpLocks/>
            <a:stCxn id="29" idx="3"/>
            <a:endCxn id="20" idx="1"/>
          </p:cNvCxnSpPr>
          <p:nvPr/>
        </p:nvCxnSpPr>
        <p:spPr>
          <a:xfrm>
            <a:off x="4052747" y="5429216"/>
            <a:ext cx="1077571"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1BB432A-F149-AE4F-8C12-DBE7693BB67C}"/>
              </a:ext>
            </a:extLst>
          </p:cNvPr>
          <p:cNvCxnSpPr>
            <a:stCxn id="10" idx="1"/>
            <a:endCxn id="19" idx="3"/>
          </p:cNvCxnSpPr>
          <p:nvPr/>
        </p:nvCxnSpPr>
        <p:spPr>
          <a:xfrm flipH="1">
            <a:off x="7729492" y="1856072"/>
            <a:ext cx="662060" cy="0"/>
          </a:xfrm>
          <a:prstGeom prst="straightConnector1">
            <a:avLst/>
          </a:prstGeom>
          <a:ln w="25400">
            <a:solidFill>
              <a:schemeClr val="tx1">
                <a:lumMod val="50000"/>
                <a:lumOff val="50000"/>
                <a:alpha val="99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F6B2738-1A2B-FE4B-A36F-A738A7A801D8}"/>
              </a:ext>
            </a:extLst>
          </p:cNvPr>
          <p:cNvCxnSpPr>
            <a:stCxn id="19" idx="1"/>
          </p:cNvCxnSpPr>
          <p:nvPr/>
        </p:nvCxnSpPr>
        <p:spPr>
          <a:xfrm flipH="1">
            <a:off x="6094411" y="1856072"/>
            <a:ext cx="838291" cy="0"/>
          </a:xfrm>
          <a:prstGeom prst="straightConnector1">
            <a:avLst/>
          </a:prstGeom>
          <a:ln w="254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11D6512-5921-5B4B-B4CE-CCDF185F6AE8}"/>
              </a:ext>
            </a:extLst>
          </p:cNvPr>
          <p:cNvCxnSpPr>
            <a:cxnSpLocks/>
            <a:stCxn id="12" idx="1"/>
          </p:cNvCxnSpPr>
          <p:nvPr/>
        </p:nvCxnSpPr>
        <p:spPr>
          <a:xfrm flipH="1">
            <a:off x="6094089" y="3590234"/>
            <a:ext cx="880435" cy="0"/>
          </a:xfrm>
          <a:prstGeom prst="straightConnector1">
            <a:avLst/>
          </a:prstGeom>
          <a:ln w="254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6DCDE47-6146-174B-B64F-B76BD962B68F}"/>
              </a:ext>
            </a:extLst>
          </p:cNvPr>
          <p:cNvCxnSpPr>
            <a:cxnSpLocks/>
            <a:stCxn id="11" idx="1"/>
            <a:endCxn id="20" idx="3"/>
          </p:cNvCxnSpPr>
          <p:nvPr/>
        </p:nvCxnSpPr>
        <p:spPr>
          <a:xfrm flipH="1">
            <a:off x="5927108" y="5429216"/>
            <a:ext cx="1047416" cy="0"/>
          </a:xfrm>
          <a:prstGeom prst="straightConnector1">
            <a:avLst/>
          </a:prstGeom>
          <a:ln w="2540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55" name="Picture 54" descr="A close up of a sign&#10;&#10;Description automatically generated">
            <a:extLst>
              <a:ext uri="{FF2B5EF4-FFF2-40B4-BE49-F238E27FC236}">
                <a16:creationId xmlns:a16="http://schemas.microsoft.com/office/drawing/2014/main" id="{10243350-E662-964F-967B-99BDC10CB25C}"/>
              </a:ext>
            </a:extLst>
          </p:cNvPr>
          <p:cNvPicPr>
            <a:picLocks noChangeAspect="1"/>
          </p:cNvPicPr>
          <p:nvPr/>
        </p:nvPicPr>
        <p:blipFill>
          <a:blip r:embed="rId9">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082892" y="2086331"/>
            <a:ext cx="796790" cy="796790"/>
          </a:xfrm>
          <a:prstGeom prst="rect">
            <a:avLst/>
          </a:prstGeom>
        </p:spPr>
      </p:pic>
      <p:cxnSp>
        <p:nvCxnSpPr>
          <p:cNvPr id="58" name="Elbow Connector 57">
            <a:extLst>
              <a:ext uri="{FF2B5EF4-FFF2-40B4-BE49-F238E27FC236}">
                <a16:creationId xmlns:a16="http://schemas.microsoft.com/office/drawing/2014/main" id="{A981502C-75AE-6947-AAE3-CDF71A2D8DFF}"/>
              </a:ext>
            </a:extLst>
          </p:cNvPr>
          <p:cNvCxnSpPr>
            <a:stCxn id="18" idx="2"/>
            <a:endCxn id="55" idx="1"/>
          </p:cNvCxnSpPr>
          <p:nvPr/>
        </p:nvCxnSpPr>
        <p:spPr>
          <a:xfrm rot="16200000" flipH="1">
            <a:off x="5670832" y="2072666"/>
            <a:ext cx="150830" cy="673290"/>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037D9399-02DC-A743-8FFD-EC88B988725C}"/>
              </a:ext>
            </a:extLst>
          </p:cNvPr>
          <p:cNvCxnSpPr>
            <a:cxnSpLocks/>
            <a:stCxn id="24" idx="2"/>
          </p:cNvCxnSpPr>
          <p:nvPr/>
        </p:nvCxnSpPr>
        <p:spPr>
          <a:xfrm rot="16200000" flipH="1">
            <a:off x="5489590" y="3949884"/>
            <a:ext cx="255062" cy="424905"/>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741B79C6-4EF7-5845-9257-B3D2833315B6}"/>
              </a:ext>
            </a:extLst>
          </p:cNvPr>
          <p:cNvCxnSpPr>
            <a:cxnSpLocks/>
            <a:stCxn id="20" idx="2"/>
            <a:endCxn id="14" idx="1"/>
          </p:cNvCxnSpPr>
          <p:nvPr/>
        </p:nvCxnSpPr>
        <p:spPr>
          <a:xfrm rot="16200000" flipH="1">
            <a:off x="5718843" y="5637481"/>
            <a:ext cx="226938" cy="60719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E348326-6557-5743-A978-B8BC538B5672}"/>
              </a:ext>
            </a:extLst>
          </p:cNvPr>
          <p:cNvSpPr txBox="1"/>
          <p:nvPr/>
        </p:nvSpPr>
        <p:spPr>
          <a:xfrm>
            <a:off x="870616" y="3247358"/>
            <a:ext cx="1490838" cy="307777"/>
          </a:xfrm>
          <a:prstGeom prst="rect">
            <a:avLst/>
          </a:prstGeom>
          <a:noFill/>
        </p:spPr>
        <p:txBody>
          <a:bodyPr wrap="square" rtlCol="0">
            <a:spAutoFit/>
          </a:bodyPr>
          <a:lstStyle/>
          <a:p>
            <a:pPr algn="ctr"/>
            <a:r>
              <a:rPr lang="en-US" sz="1400" dirty="0" err="1"/>
              <a:t>netbox.cengn.ca</a:t>
            </a:r>
            <a:endParaRPr lang="en-US" sz="1400" dirty="0"/>
          </a:p>
        </p:txBody>
      </p:sp>
      <p:cxnSp>
        <p:nvCxnSpPr>
          <p:cNvPr id="68" name="Straight Arrow Connector 67">
            <a:extLst>
              <a:ext uri="{FF2B5EF4-FFF2-40B4-BE49-F238E27FC236}">
                <a16:creationId xmlns:a16="http://schemas.microsoft.com/office/drawing/2014/main" id="{30E6B6F1-420E-344A-A02C-581CD0E628AE}"/>
              </a:ext>
            </a:extLst>
          </p:cNvPr>
          <p:cNvCxnSpPr>
            <a:stCxn id="9" idx="2"/>
            <a:endCxn id="28" idx="0"/>
          </p:cNvCxnSpPr>
          <p:nvPr/>
        </p:nvCxnSpPr>
        <p:spPr>
          <a:xfrm>
            <a:off x="3652265" y="2309943"/>
            <a:ext cx="0" cy="937415"/>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77D258B-4C17-A64D-B51B-87AA126A5D45}"/>
              </a:ext>
            </a:extLst>
          </p:cNvPr>
          <p:cNvCxnSpPr>
            <a:cxnSpLocks/>
            <a:stCxn id="28" idx="2"/>
            <a:endCxn id="29" idx="0"/>
          </p:cNvCxnSpPr>
          <p:nvPr/>
        </p:nvCxnSpPr>
        <p:spPr>
          <a:xfrm>
            <a:off x="3652265" y="4044148"/>
            <a:ext cx="2087" cy="986673"/>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9" name="Graphic 78">
            <a:extLst>
              <a:ext uri="{FF2B5EF4-FFF2-40B4-BE49-F238E27FC236}">
                <a16:creationId xmlns:a16="http://schemas.microsoft.com/office/drawing/2014/main" id="{863042A1-8ECA-724A-855B-130551E1D6A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438823" y="1663209"/>
            <a:ext cx="1454481" cy="423122"/>
          </a:xfrm>
          <a:prstGeom prst="rect">
            <a:avLst/>
          </a:prstGeom>
        </p:spPr>
      </p:pic>
      <p:pic>
        <p:nvPicPr>
          <p:cNvPr id="81" name="Picture 80" descr="A picture containing drawing&#10;&#10;Description automatically generated">
            <a:extLst>
              <a:ext uri="{FF2B5EF4-FFF2-40B4-BE49-F238E27FC236}">
                <a16:creationId xmlns:a16="http://schemas.microsoft.com/office/drawing/2014/main" id="{6A6389E6-3810-3046-9F6F-0BE28BA486E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19909" y="3314449"/>
            <a:ext cx="1692308" cy="565278"/>
          </a:xfrm>
          <a:prstGeom prst="rect">
            <a:avLst/>
          </a:prstGeom>
        </p:spPr>
      </p:pic>
      <p:pic>
        <p:nvPicPr>
          <p:cNvPr id="85" name="Picture 84" descr="A picture containing drawing, light&#10;&#10;Description automatically generated">
            <a:extLst>
              <a:ext uri="{FF2B5EF4-FFF2-40B4-BE49-F238E27FC236}">
                <a16:creationId xmlns:a16="http://schemas.microsoft.com/office/drawing/2014/main" id="{8B78C035-BEC7-D046-9A24-D195E9D0A51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670189" y="5030821"/>
            <a:ext cx="991747" cy="1102659"/>
          </a:xfrm>
          <a:prstGeom prst="rect">
            <a:avLst/>
          </a:prstGeom>
        </p:spPr>
      </p:pic>
      <p:pic>
        <p:nvPicPr>
          <p:cNvPr id="86" name="Picture 85" descr="A stop sign&#10;&#10;Description automatically generated">
            <a:extLst>
              <a:ext uri="{FF2B5EF4-FFF2-40B4-BE49-F238E27FC236}">
                <a16:creationId xmlns:a16="http://schemas.microsoft.com/office/drawing/2014/main" id="{561F6643-B876-C743-A23B-AE17FB2AC85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5043" y="465628"/>
            <a:ext cx="796790" cy="796790"/>
          </a:xfrm>
          <a:prstGeom prst="rect">
            <a:avLst/>
          </a:prstGeom>
        </p:spPr>
      </p:pic>
      <p:grpSp>
        <p:nvGrpSpPr>
          <p:cNvPr id="100" name="Group 99">
            <a:extLst>
              <a:ext uri="{FF2B5EF4-FFF2-40B4-BE49-F238E27FC236}">
                <a16:creationId xmlns:a16="http://schemas.microsoft.com/office/drawing/2014/main" id="{9E25C3F9-ECA0-294D-AF8A-DFCEA2073567}"/>
              </a:ext>
            </a:extLst>
          </p:cNvPr>
          <p:cNvGrpSpPr/>
          <p:nvPr/>
        </p:nvGrpSpPr>
        <p:grpSpPr>
          <a:xfrm>
            <a:off x="5779525" y="3874473"/>
            <a:ext cx="1173065" cy="1040801"/>
            <a:chOff x="5876544" y="3704309"/>
            <a:chExt cx="1173065" cy="1040801"/>
          </a:xfrm>
        </p:grpSpPr>
        <p:pic>
          <p:nvPicPr>
            <p:cNvPr id="13" name="Picture 12" descr="A close up of a sign&#10;&#10;Description automatically generated">
              <a:extLst>
                <a:ext uri="{FF2B5EF4-FFF2-40B4-BE49-F238E27FC236}">
                  <a16:creationId xmlns:a16="http://schemas.microsoft.com/office/drawing/2014/main" id="{3A0EF290-77F6-FC47-8D40-60D70B17A396}"/>
                </a:ext>
              </a:extLst>
            </p:cNvPr>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2819" y="3704309"/>
              <a:ext cx="796790" cy="796790"/>
            </a:xfrm>
            <a:prstGeom prst="rect">
              <a:avLst/>
            </a:prstGeom>
          </p:spPr>
        </p:pic>
        <p:pic>
          <p:nvPicPr>
            <p:cNvPr id="92" name="Picture 91" descr="A close up of a sign&#10;&#10;Description automatically generated">
              <a:extLst>
                <a:ext uri="{FF2B5EF4-FFF2-40B4-BE49-F238E27FC236}">
                  <a16:creationId xmlns:a16="http://schemas.microsoft.com/office/drawing/2014/main" id="{48D88802-D176-0640-8050-A3FCE9162D45}"/>
                </a:ext>
              </a:extLst>
            </p:cNvPr>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077918" y="3815664"/>
              <a:ext cx="796790" cy="796790"/>
            </a:xfrm>
            <a:prstGeom prst="rect">
              <a:avLst/>
            </a:prstGeom>
          </p:spPr>
        </p:pic>
        <p:pic>
          <p:nvPicPr>
            <p:cNvPr id="93" name="Picture 92" descr="A close up of a sign&#10;&#10;Description automatically generated">
              <a:extLst>
                <a:ext uri="{FF2B5EF4-FFF2-40B4-BE49-F238E27FC236}">
                  <a16:creationId xmlns:a16="http://schemas.microsoft.com/office/drawing/2014/main" id="{C640629E-4B81-C545-9904-FECB06E759F3}"/>
                </a:ext>
              </a:extLst>
            </p:cNvPr>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876544" y="3948320"/>
              <a:ext cx="796790" cy="796790"/>
            </a:xfrm>
            <a:prstGeom prst="rect">
              <a:avLst/>
            </a:prstGeom>
          </p:spPr>
        </p:pic>
      </p:grpSp>
    </p:spTree>
    <p:extLst>
      <p:ext uri="{BB962C8B-B14F-4D97-AF65-F5344CB8AC3E}">
        <p14:creationId xmlns:p14="http://schemas.microsoft.com/office/powerpoint/2010/main" val="3504577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024D3-3378-1B42-821F-32CE1ECDC96A}"/>
              </a:ext>
            </a:extLst>
          </p:cNvPr>
          <p:cNvSpPr>
            <a:spLocks noGrp="1"/>
          </p:cNvSpPr>
          <p:nvPr>
            <p:ph type="title"/>
          </p:nvPr>
        </p:nvSpPr>
        <p:spPr/>
        <p:txBody>
          <a:bodyPr/>
          <a:lstStyle/>
          <a:p>
            <a:r>
              <a:rPr lang="en-US" dirty="0"/>
              <a:t>Nginx-Ingress &amp; Cert-Manager</a:t>
            </a:r>
          </a:p>
        </p:txBody>
      </p:sp>
      <p:sp>
        <p:nvSpPr>
          <p:cNvPr id="3" name="Content Placeholder 2">
            <a:extLst>
              <a:ext uri="{FF2B5EF4-FFF2-40B4-BE49-F238E27FC236}">
                <a16:creationId xmlns:a16="http://schemas.microsoft.com/office/drawing/2014/main" id="{F72261F9-666E-8440-82A1-AB0069F85A6B}"/>
              </a:ext>
            </a:extLst>
          </p:cNvPr>
          <p:cNvSpPr>
            <a:spLocks noGrp="1"/>
          </p:cNvSpPr>
          <p:nvPr>
            <p:ph idx="1"/>
          </p:nvPr>
        </p:nvSpPr>
        <p:spPr/>
        <p:txBody>
          <a:bodyPr/>
          <a:lstStyle/>
          <a:p>
            <a:r>
              <a:rPr lang="en-US" dirty="0"/>
              <a:t>Nginx-Ingress is used as a reverse proxy into the cluster</a:t>
            </a:r>
          </a:p>
          <a:p>
            <a:r>
              <a:rPr lang="en-US" dirty="0"/>
              <a:t>Cert-Manager is used in combination </a:t>
            </a:r>
          </a:p>
          <a:p>
            <a:pPr lvl="1"/>
            <a:r>
              <a:rPr lang="en-US" dirty="0"/>
              <a:t>Automated SSL certificate generation</a:t>
            </a:r>
          </a:p>
          <a:p>
            <a:pPr lvl="1"/>
            <a:r>
              <a:rPr lang="en-US" dirty="0"/>
              <a:t>Automatic certificate renewal</a:t>
            </a:r>
          </a:p>
        </p:txBody>
      </p:sp>
      <p:pic>
        <p:nvPicPr>
          <p:cNvPr id="4" name="Picture 3" descr="A stop sign&#10;&#10;Description automatically generated">
            <a:extLst>
              <a:ext uri="{FF2B5EF4-FFF2-40B4-BE49-F238E27FC236}">
                <a16:creationId xmlns:a16="http://schemas.microsoft.com/office/drawing/2014/main" id="{241216B8-C716-DA48-81D0-B2360F464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7236" y="4030133"/>
            <a:ext cx="1823324" cy="1823324"/>
          </a:xfrm>
          <a:prstGeom prst="rect">
            <a:avLst/>
          </a:prstGeom>
        </p:spPr>
      </p:pic>
      <p:pic>
        <p:nvPicPr>
          <p:cNvPr id="6" name="Picture 5" descr="A close up of a sign&#10;&#10;Description automatically generated">
            <a:extLst>
              <a:ext uri="{FF2B5EF4-FFF2-40B4-BE49-F238E27FC236}">
                <a16:creationId xmlns:a16="http://schemas.microsoft.com/office/drawing/2014/main" id="{9FA5C37D-8E0E-E44A-92D5-E4F523719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8265" y="4030133"/>
            <a:ext cx="1823324" cy="1758826"/>
          </a:xfrm>
          <a:prstGeom prst="rect">
            <a:avLst/>
          </a:prstGeom>
        </p:spPr>
      </p:pic>
      <p:pic>
        <p:nvPicPr>
          <p:cNvPr id="10" name="Picture 9" descr="A stop sign&#10;&#10;Description automatically generated">
            <a:extLst>
              <a:ext uri="{FF2B5EF4-FFF2-40B4-BE49-F238E27FC236}">
                <a16:creationId xmlns:a16="http://schemas.microsoft.com/office/drawing/2014/main" id="{8442C450-C144-5C4F-B9D1-E9960678FBE1}"/>
              </a:ext>
            </a:extLst>
          </p:cNvPr>
          <p:cNvPicPr>
            <a:picLocks noChangeAspect="1"/>
          </p:cNvPicPr>
          <p:nvPr/>
        </p:nvPicPr>
        <p:blipFill rotWithShape="1">
          <a:blip r:embed="rId4">
            <a:extLst>
              <a:ext uri="{28A0092B-C50C-407E-A947-70E740481C1C}">
                <a14:useLocalDpi xmlns:a14="http://schemas.microsoft.com/office/drawing/2010/main" val="0"/>
              </a:ext>
            </a:extLst>
          </a:blip>
          <a:srcRect l="31557" t="20309" r="31557" b="19691"/>
          <a:stretch/>
        </p:blipFill>
        <p:spPr>
          <a:xfrm>
            <a:off x="5140596" y="3842727"/>
            <a:ext cx="1907631" cy="2133637"/>
          </a:xfrm>
          <a:prstGeom prst="rect">
            <a:avLst/>
          </a:prstGeom>
        </p:spPr>
      </p:pic>
    </p:spTree>
    <p:extLst>
      <p:ext uri="{BB962C8B-B14F-4D97-AF65-F5344CB8AC3E}">
        <p14:creationId xmlns:p14="http://schemas.microsoft.com/office/powerpoint/2010/main" val="4280436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1337C-D4B3-164A-B9E4-EDF7DEF5E907}"/>
              </a:ext>
            </a:extLst>
          </p:cNvPr>
          <p:cNvSpPr>
            <a:spLocks noGrp="1"/>
          </p:cNvSpPr>
          <p:nvPr>
            <p:ph type="title"/>
          </p:nvPr>
        </p:nvSpPr>
        <p:spPr/>
        <p:txBody>
          <a:bodyPr/>
          <a:lstStyle/>
          <a:p>
            <a:r>
              <a:rPr lang="en-US" dirty="0"/>
              <a:t>Rook-Ceph Storage Provider</a:t>
            </a:r>
          </a:p>
        </p:txBody>
      </p:sp>
      <p:sp>
        <p:nvSpPr>
          <p:cNvPr id="3" name="Content Placeholder 2">
            <a:extLst>
              <a:ext uri="{FF2B5EF4-FFF2-40B4-BE49-F238E27FC236}">
                <a16:creationId xmlns:a16="http://schemas.microsoft.com/office/drawing/2014/main" id="{A1FEBBA7-886C-B74E-B27C-F404F6C9AB92}"/>
              </a:ext>
            </a:extLst>
          </p:cNvPr>
          <p:cNvSpPr>
            <a:spLocks noGrp="1"/>
          </p:cNvSpPr>
          <p:nvPr>
            <p:ph idx="1"/>
          </p:nvPr>
        </p:nvSpPr>
        <p:spPr/>
        <p:txBody>
          <a:bodyPr/>
          <a:lstStyle/>
          <a:p>
            <a:r>
              <a:rPr lang="en-US" dirty="0"/>
              <a:t>The Rook operator provides a cloud-native way to deploy Ceph</a:t>
            </a:r>
          </a:p>
          <a:p>
            <a:r>
              <a:rPr lang="en-US" dirty="0"/>
              <a:t>Ceph provides resilient, distributed storage</a:t>
            </a:r>
          </a:p>
          <a:p>
            <a:r>
              <a:rPr lang="en-US" dirty="0"/>
              <a:t>Ceph shared filesystem was leveraged</a:t>
            </a:r>
          </a:p>
          <a:p>
            <a:pPr lvl="1"/>
            <a:r>
              <a:rPr lang="en-US" dirty="0"/>
              <a:t>Multiple </a:t>
            </a:r>
            <a:r>
              <a:rPr lang="en-US" dirty="0" err="1"/>
              <a:t>NetBox</a:t>
            </a:r>
            <a:r>
              <a:rPr lang="en-US" dirty="0"/>
              <a:t> instances sharing a single file storage</a:t>
            </a:r>
          </a:p>
          <a:p>
            <a:pPr lvl="1"/>
            <a:r>
              <a:rPr lang="en-US" dirty="0"/>
              <a:t>Allows for a distributed, highly-available </a:t>
            </a:r>
            <a:r>
              <a:rPr lang="en-US" dirty="0" err="1"/>
              <a:t>NetBox</a:t>
            </a:r>
            <a:r>
              <a:rPr lang="en-US" dirty="0"/>
              <a:t> service</a:t>
            </a:r>
          </a:p>
        </p:txBody>
      </p:sp>
      <p:pic>
        <p:nvPicPr>
          <p:cNvPr id="4" name="Picture 3" descr="A close up of a sign&#10;&#10;Description automatically generated">
            <a:extLst>
              <a:ext uri="{FF2B5EF4-FFF2-40B4-BE49-F238E27FC236}">
                <a16:creationId xmlns:a16="http://schemas.microsoft.com/office/drawing/2014/main" id="{563E0C48-8F66-A942-BEF4-A8306F4B0525}"/>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956907" y="4828030"/>
            <a:ext cx="1793060" cy="1793060"/>
          </a:xfrm>
          <a:prstGeom prst="rect">
            <a:avLst/>
          </a:prstGeom>
        </p:spPr>
      </p:pic>
      <p:pic>
        <p:nvPicPr>
          <p:cNvPr id="5" name="Picture 4" descr="A close up of a sign&#10;&#10;Description automatically generated">
            <a:extLst>
              <a:ext uri="{FF2B5EF4-FFF2-40B4-BE49-F238E27FC236}">
                <a16:creationId xmlns:a16="http://schemas.microsoft.com/office/drawing/2014/main" id="{E6FF92C1-3066-984C-B8F8-8890D5A6D057}"/>
              </a:ext>
            </a:extLst>
          </p:cNvPr>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436188" y="4828029"/>
            <a:ext cx="1793061" cy="1793061"/>
          </a:xfrm>
          <a:prstGeom prst="rect">
            <a:avLst/>
          </a:prstGeom>
        </p:spPr>
      </p:pic>
      <p:grpSp>
        <p:nvGrpSpPr>
          <p:cNvPr id="6" name="Group 5">
            <a:extLst>
              <a:ext uri="{FF2B5EF4-FFF2-40B4-BE49-F238E27FC236}">
                <a16:creationId xmlns:a16="http://schemas.microsoft.com/office/drawing/2014/main" id="{5FAE9FF0-3FEB-884A-8A9C-BF1EE3E7B527}"/>
              </a:ext>
            </a:extLst>
          </p:cNvPr>
          <p:cNvGrpSpPr/>
          <p:nvPr/>
        </p:nvGrpSpPr>
        <p:grpSpPr>
          <a:xfrm>
            <a:off x="5047039" y="4753541"/>
            <a:ext cx="2021722" cy="1793771"/>
            <a:chOff x="5876544" y="3704309"/>
            <a:chExt cx="1173065" cy="1040801"/>
          </a:xfrm>
        </p:grpSpPr>
        <p:pic>
          <p:nvPicPr>
            <p:cNvPr id="7" name="Picture 6" descr="A close up of a sign&#10;&#10;Description automatically generated">
              <a:extLst>
                <a:ext uri="{FF2B5EF4-FFF2-40B4-BE49-F238E27FC236}">
                  <a16:creationId xmlns:a16="http://schemas.microsoft.com/office/drawing/2014/main" id="{13FE94E7-BD7F-B744-AB36-D4268A48DB23}"/>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52819" y="3704309"/>
              <a:ext cx="796790" cy="796790"/>
            </a:xfrm>
            <a:prstGeom prst="rect">
              <a:avLst/>
            </a:prstGeom>
          </p:spPr>
        </p:pic>
        <p:pic>
          <p:nvPicPr>
            <p:cNvPr id="8" name="Picture 7" descr="A close up of a sign&#10;&#10;Description automatically generated">
              <a:extLst>
                <a:ext uri="{FF2B5EF4-FFF2-40B4-BE49-F238E27FC236}">
                  <a16:creationId xmlns:a16="http://schemas.microsoft.com/office/drawing/2014/main" id="{EFB0634F-73F5-0248-A7C4-C5AF7835321D}"/>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077918" y="3815664"/>
              <a:ext cx="796790" cy="796790"/>
            </a:xfrm>
            <a:prstGeom prst="rect">
              <a:avLst/>
            </a:prstGeom>
          </p:spPr>
        </p:pic>
        <p:pic>
          <p:nvPicPr>
            <p:cNvPr id="9" name="Picture 8" descr="A close up of a sign&#10;&#10;Description automatically generated">
              <a:extLst>
                <a:ext uri="{FF2B5EF4-FFF2-40B4-BE49-F238E27FC236}">
                  <a16:creationId xmlns:a16="http://schemas.microsoft.com/office/drawing/2014/main" id="{F5751564-0CBE-B149-B3BA-2DD8453DEE96}"/>
                </a:ext>
              </a:extLst>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876544" y="3948320"/>
              <a:ext cx="796790" cy="796790"/>
            </a:xfrm>
            <a:prstGeom prst="rect">
              <a:avLst/>
            </a:prstGeom>
          </p:spPr>
        </p:pic>
      </p:grpSp>
      <p:pic>
        <p:nvPicPr>
          <p:cNvPr id="11" name="Graphic 10">
            <a:extLst>
              <a:ext uri="{FF2B5EF4-FFF2-40B4-BE49-F238E27FC236}">
                <a16:creationId xmlns:a16="http://schemas.microsoft.com/office/drawing/2014/main" id="{1473D0E3-BBFC-EC41-8F88-671940C849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23830" y="1600203"/>
            <a:ext cx="953885" cy="1465726"/>
          </a:xfrm>
          <a:prstGeom prst="rect">
            <a:avLst/>
          </a:prstGeom>
        </p:spPr>
      </p:pic>
      <p:pic>
        <p:nvPicPr>
          <p:cNvPr id="13" name="Picture 12" descr="A picture containing drawing, food&#10;&#10;Description automatically generated">
            <a:extLst>
              <a:ext uri="{FF2B5EF4-FFF2-40B4-BE49-F238E27FC236}">
                <a16:creationId xmlns:a16="http://schemas.microsoft.com/office/drawing/2014/main" id="{5FC01485-77D4-CC46-A149-3F997621902D}"/>
              </a:ext>
            </a:extLst>
          </p:cNvPr>
          <p:cNvPicPr>
            <a:picLocks noChangeAspect="1"/>
          </p:cNvPicPr>
          <p:nvPr/>
        </p:nvPicPr>
        <p:blipFill rotWithShape="1">
          <a:blip r:embed="rId6">
            <a:extLst>
              <a:ext uri="{28A0092B-C50C-407E-A947-70E740481C1C}">
                <a14:useLocalDpi xmlns:a14="http://schemas.microsoft.com/office/drawing/2010/main" val="0"/>
              </a:ext>
            </a:extLst>
          </a:blip>
          <a:srcRect l="15212" t="10619" r="15325" b="12295"/>
          <a:stretch/>
        </p:blipFill>
        <p:spPr>
          <a:xfrm>
            <a:off x="9589060" y="2407023"/>
            <a:ext cx="953885" cy="1317812"/>
          </a:xfrm>
          <a:prstGeom prst="rect">
            <a:avLst/>
          </a:prstGeom>
        </p:spPr>
      </p:pic>
    </p:spTree>
    <p:extLst>
      <p:ext uri="{BB962C8B-B14F-4D97-AF65-F5344CB8AC3E}">
        <p14:creationId xmlns:p14="http://schemas.microsoft.com/office/powerpoint/2010/main" val="2151059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F3720-2862-AA43-AC51-62B554B4BF89}"/>
              </a:ext>
            </a:extLst>
          </p:cNvPr>
          <p:cNvSpPr>
            <a:spLocks noGrp="1"/>
          </p:cNvSpPr>
          <p:nvPr>
            <p:ph type="title"/>
          </p:nvPr>
        </p:nvSpPr>
        <p:spPr/>
        <p:txBody>
          <a:bodyPr/>
          <a:lstStyle/>
          <a:p>
            <a:r>
              <a:rPr lang="en-US" dirty="0"/>
              <a:t>Built-In Monitoring</a:t>
            </a:r>
          </a:p>
        </p:txBody>
      </p:sp>
      <p:sp>
        <p:nvSpPr>
          <p:cNvPr id="3" name="Content Placeholder 2">
            <a:extLst>
              <a:ext uri="{FF2B5EF4-FFF2-40B4-BE49-F238E27FC236}">
                <a16:creationId xmlns:a16="http://schemas.microsoft.com/office/drawing/2014/main" id="{10A1B66A-4B00-C448-9A0C-05CE970276C3}"/>
              </a:ext>
            </a:extLst>
          </p:cNvPr>
          <p:cNvSpPr>
            <a:spLocks noGrp="1"/>
          </p:cNvSpPr>
          <p:nvPr>
            <p:ph idx="1"/>
          </p:nvPr>
        </p:nvSpPr>
        <p:spPr/>
        <p:txBody>
          <a:bodyPr/>
          <a:lstStyle/>
          <a:p>
            <a:r>
              <a:rPr lang="en-US" dirty="0"/>
              <a:t>Various aspects of the service can be monitored and alerted on:</a:t>
            </a:r>
          </a:p>
          <a:p>
            <a:pPr lvl="1"/>
            <a:r>
              <a:rPr lang="en-US" dirty="0" err="1"/>
              <a:t>NetBox</a:t>
            </a:r>
            <a:r>
              <a:rPr lang="en-US" dirty="0"/>
              <a:t> service availability</a:t>
            </a:r>
          </a:p>
          <a:p>
            <a:pPr lvl="1"/>
            <a:r>
              <a:rPr lang="en-US" dirty="0"/>
              <a:t>Ingress traffic</a:t>
            </a:r>
          </a:p>
          <a:p>
            <a:pPr lvl="1"/>
            <a:r>
              <a:rPr lang="en-US" dirty="0"/>
              <a:t>Django metrics</a:t>
            </a:r>
          </a:p>
        </p:txBody>
      </p:sp>
      <p:pic>
        <p:nvPicPr>
          <p:cNvPr id="5" name="Graphic 4">
            <a:extLst>
              <a:ext uri="{FF2B5EF4-FFF2-40B4-BE49-F238E27FC236}">
                <a16:creationId xmlns:a16="http://schemas.microsoft.com/office/drawing/2014/main" id="{C940DAC7-D2DD-E946-A88D-24672027DD9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64442" y="4087346"/>
            <a:ext cx="1946283" cy="1680881"/>
          </a:xfrm>
          <a:prstGeom prst="rect">
            <a:avLst/>
          </a:prstGeom>
        </p:spPr>
      </p:pic>
      <p:pic>
        <p:nvPicPr>
          <p:cNvPr id="7" name="Graphic 6">
            <a:extLst>
              <a:ext uri="{FF2B5EF4-FFF2-40B4-BE49-F238E27FC236}">
                <a16:creationId xmlns:a16="http://schemas.microsoft.com/office/drawing/2014/main" id="{5F652BB7-D4F8-504D-BB0C-B550ABF386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00754" y="4087346"/>
            <a:ext cx="1646019" cy="1680881"/>
          </a:xfrm>
          <a:prstGeom prst="rect">
            <a:avLst/>
          </a:prstGeom>
        </p:spPr>
      </p:pic>
    </p:spTree>
    <p:extLst>
      <p:ext uri="{BB962C8B-B14F-4D97-AF65-F5344CB8AC3E}">
        <p14:creationId xmlns:p14="http://schemas.microsoft.com/office/powerpoint/2010/main" val="2489256624"/>
      </p:ext>
    </p:extLst>
  </p:cSld>
  <p:clrMapOvr>
    <a:masterClrMapping/>
  </p:clrMapOvr>
</p:sld>
</file>

<file path=ppt/theme/theme1.xml><?xml version="1.0" encoding="utf-8"?>
<a:theme xmlns:a="http://schemas.openxmlformats.org/drawingml/2006/main" name="2015_02_27-CENGN Widescreen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ENGN Widescreen PowerPoint Template (red)" id="{AA49ABEC-D793-1549-AC6F-67F05B46A0A6}" vid="{88BB8137-7963-0545-9FB8-ECF1C590B2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CENGN Widescreen PowerPoint Template (red)</Template>
  <TotalTime>23388</TotalTime>
  <Words>619</Words>
  <Application>Microsoft Macintosh PowerPoint</Application>
  <PresentationFormat>Custom</PresentationFormat>
  <Paragraphs>105</Paragraphs>
  <Slides>14</Slides>
  <Notes>12</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Myriad Pro Cond</vt:lpstr>
      <vt:lpstr>2015_02_27-CENGN Widescreen template</vt:lpstr>
      <vt:lpstr>NetBox in a Cloud Native Environment</vt:lpstr>
      <vt:lpstr>Agenda</vt:lpstr>
      <vt:lpstr>Use Case Context</vt:lpstr>
      <vt:lpstr>Containers Overview</vt:lpstr>
      <vt:lpstr>Kubernetes Overview</vt:lpstr>
      <vt:lpstr>PowerPoint Presentation</vt:lpstr>
      <vt:lpstr>Nginx-Ingress &amp; Cert-Manager</vt:lpstr>
      <vt:lpstr>Rook-Ceph Storage Provider</vt:lpstr>
      <vt:lpstr>Built-In Monitoring</vt:lpstr>
      <vt:lpstr>Example Dashboards</vt:lpstr>
      <vt:lpstr>NetBox Automation</vt:lpstr>
      <vt:lpstr>NetBox Automation</vt:lpstr>
      <vt:lpstr>THANK YOU</vt:lpstr>
      <vt:lpstr>Cilium – CNI Plugin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CENGN Platform</dc:title>
  <dc:creator>Bhavani Krishnan</dc:creator>
  <cp:lastModifiedBy>Moh Ahmed</cp:lastModifiedBy>
  <cp:revision>773</cp:revision>
  <dcterms:created xsi:type="dcterms:W3CDTF">2017-01-05T15:20:08Z</dcterms:created>
  <dcterms:modified xsi:type="dcterms:W3CDTF">2020-05-15T21:40:48Z</dcterms:modified>
</cp:coreProperties>
</file>